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2"/>
  </p:notesMasterIdLst>
  <p:handoutMasterIdLst>
    <p:handoutMasterId r:id="rId23"/>
  </p:handoutMasterIdLst>
  <p:sldIdLst>
    <p:sldId id="320" r:id="rId2"/>
    <p:sldId id="349" r:id="rId3"/>
    <p:sldId id="334" r:id="rId4"/>
    <p:sldId id="360" r:id="rId5"/>
    <p:sldId id="364" r:id="rId6"/>
    <p:sldId id="356" r:id="rId7"/>
    <p:sldId id="357" r:id="rId8"/>
    <p:sldId id="358" r:id="rId9"/>
    <p:sldId id="376" r:id="rId10"/>
    <p:sldId id="313" r:id="rId11"/>
    <p:sldId id="369" r:id="rId12"/>
    <p:sldId id="325" r:id="rId13"/>
    <p:sldId id="377" r:id="rId14"/>
    <p:sldId id="333" r:id="rId15"/>
    <p:sldId id="306" r:id="rId16"/>
    <p:sldId id="382" r:id="rId17"/>
    <p:sldId id="381" r:id="rId18"/>
    <p:sldId id="373" r:id="rId19"/>
    <p:sldId id="375" r:id="rId20"/>
    <p:sldId id="380" r:id="rId21"/>
  </p:sldIdLst>
  <p:sldSz cx="9144000" cy="6858000" type="screen4x3"/>
  <p:notesSz cx="6934200" cy="9182100"/>
  <p:defaultTextStyle>
    <a:defPPr>
      <a:defRPr lang="en-US"/>
    </a:defPPr>
    <a:lvl1pPr algn="ctr" rtl="0" fontAlgn="base">
      <a:spcBef>
        <a:spcPct val="0"/>
      </a:spcBef>
      <a:spcAft>
        <a:spcPct val="0"/>
      </a:spcAft>
      <a:defRPr sz="3200" kern="1200">
        <a:solidFill>
          <a:srgbClr val="000000"/>
        </a:solidFill>
        <a:latin typeface="Times New Roman" charset="0"/>
        <a:ea typeface="+mn-ea"/>
        <a:cs typeface="+mn-cs"/>
      </a:defRPr>
    </a:lvl1pPr>
    <a:lvl2pPr marL="457200" algn="ctr" rtl="0" fontAlgn="base">
      <a:spcBef>
        <a:spcPct val="0"/>
      </a:spcBef>
      <a:spcAft>
        <a:spcPct val="0"/>
      </a:spcAft>
      <a:defRPr sz="3200" kern="1200">
        <a:solidFill>
          <a:srgbClr val="000000"/>
        </a:solidFill>
        <a:latin typeface="Times New Roman" charset="0"/>
        <a:ea typeface="+mn-ea"/>
        <a:cs typeface="+mn-cs"/>
      </a:defRPr>
    </a:lvl2pPr>
    <a:lvl3pPr marL="914400" algn="ctr" rtl="0" fontAlgn="base">
      <a:spcBef>
        <a:spcPct val="0"/>
      </a:spcBef>
      <a:spcAft>
        <a:spcPct val="0"/>
      </a:spcAft>
      <a:defRPr sz="3200" kern="1200">
        <a:solidFill>
          <a:srgbClr val="000000"/>
        </a:solidFill>
        <a:latin typeface="Times New Roman" charset="0"/>
        <a:ea typeface="+mn-ea"/>
        <a:cs typeface="+mn-cs"/>
      </a:defRPr>
    </a:lvl3pPr>
    <a:lvl4pPr marL="1371600" algn="ctr" rtl="0" fontAlgn="base">
      <a:spcBef>
        <a:spcPct val="0"/>
      </a:spcBef>
      <a:spcAft>
        <a:spcPct val="0"/>
      </a:spcAft>
      <a:defRPr sz="3200" kern="1200">
        <a:solidFill>
          <a:srgbClr val="000000"/>
        </a:solidFill>
        <a:latin typeface="Times New Roman" charset="0"/>
        <a:ea typeface="+mn-ea"/>
        <a:cs typeface="+mn-cs"/>
      </a:defRPr>
    </a:lvl4pPr>
    <a:lvl5pPr marL="1828800" algn="ctr" rtl="0" fontAlgn="base">
      <a:spcBef>
        <a:spcPct val="0"/>
      </a:spcBef>
      <a:spcAft>
        <a:spcPct val="0"/>
      </a:spcAft>
      <a:defRPr sz="3200" kern="1200">
        <a:solidFill>
          <a:srgbClr val="000000"/>
        </a:solidFill>
        <a:latin typeface="Times New Roman" charset="0"/>
        <a:ea typeface="+mn-ea"/>
        <a:cs typeface="+mn-cs"/>
      </a:defRPr>
    </a:lvl5pPr>
    <a:lvl6pPr marL="2286000" algn="l" defTabSz="457200" rtl="0" eaLnBrk="1" latinLnBrk="0" hangingPunct="1">
      <a:defRPr sz="3200" kern="1200">
        <a:solidFill>
          <a:srgbClr val="000000"/>
        </a:solidFill>
        <a:latin typeface="Times New Roman" charset="0"/>
        <a:ea typeface="+mn-ea"/>
        <a:cs typeface="+mn-cs"/>
      </a:defRPr>
    </a:lvl6pPr>
    <a:lvl7pPr marL="2743200" algn="l" defTabSz="457200" rtl="0" eaLnBrk="1" latinLnBrk="0" hangingPunct="1">
      <a:defRPr sz="3200" kern="1200">
        <a:solidFill>
          <a:srgbClr val="000000"/>
        </a:solidFill>
        <a:latin typeface="Times New Roman" charset="0"/>
        <a:ea typeface="+mn-ea"/>
        <a:cs typeface="+mn-cs"/>
      </a:defRPr>
    </a:lvl7pPr>
    <a:lvl8pPr marL="3200400" algn="l" defTabSz="457200" rtl="0" eaLnBrk="1" latinLnBrk="0" hangingPunct="1">
      <a:defRPr sz="3200" kern="1200">
        <a:solidFill>
          <a:srgbClr val="000000"/>
        </a:solidFill>
        <a:latin typeface="Times New Roman" charset="0"/>
        <a:ea typeface="+mn-ea"/>
        <a:cs typeface="+mn-cs"/>
      </a:defRPr>
    </a:lvl8pPr>
    <a:lvl9pPr marL="3657600" algn="l" defTabSz="457200" rtl="0" eaLnBrk="1" latinLnBrk="0" hangingPunct="1">
      <a:defRPr sz="3200" kern="1200">
        <a:solidFill>
          <a:srgbClr val="000000"/>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9AF828"/>
    <a:srgbClr val="FE948C"/>
    <a:srgbClr val="F468CC"/>
    <a:srgbClr val="A4DDFA"/>
    <a:srgbClr val="3EB7F4"/>
    <a:srgbClr val="6FCAF7"/>
    <a:srgbClr val="FF5D5D"/>
    <a:srgbClr val="FE4A3C"/>
    <a:srgbClr val="B20E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46" autoAdjust="0"/>
    <p:restoredTop sz="97881" autoAdjust="0"/>
  </p:normalViewPr>
  <p:slideViewPr>
    <p:cSldViewPr>
      <p:cViewPr varScale="1">
        <p:scale>
          <a:sx n="89" d="100"/>
          <a:sy n="89" d="100"/>
        </p:scale>
        <p:origin x="-27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05138" cy="458788"/>
          </a:xfrm>
          <a:prstGeom prst="rect">
            <a:avLst/>
          </a:prstGeom>
          <a:noFill/>
          <a:ln w="9525">
            <a:noFill/>
            <a:miter lim="800000"/>
            <a:headEnd/>
            <a:tailEnd/>
          </a:ln>
          <a:effectLst/>
        </p:spPr>
        <p:txBody>
          <a:bodyPr vert="horz" wrap="square" lIns="92089" tIns="46045" rIns="92089" bIns="46045" numCol="1" anchor="t" anchorCtr="0" compatLnSpc="1">
            <a:prstTxWarp prst="textNoShape">
              <a:avLst/>
            </a:prstTxWarp>
          </a:bodyPr>
          <a:lstStyle>
            <a:lvl1pPr algn="l" defTabSz="920750">
              <a:defRPr sz="1200">
                <a:latin typeface="Futura Medium" pitchFamily="34" charset="0"/>
              </a:defRPr>
            </a:lvl1pPr>
          </a:lstStyle>
          <a:p>
            <a:endParaRPr lang="en-US"/>
          </a:p>
        </p:txBody>
      </p:sp>
      <p:sp>
        <p:nvSpPr>
          <p:cNvPr id="32771" name="Rectangle 3"/>
          <p:cNvSpPr>
            <a:spLocks noGrp="1" noChangeArrowheads="1"/>
          </p:cNvSpPr>
          <p:nvPr>
            <p:ph type="dt" sz="quarter" idx="1"/>
          </p:nvPr>
        </p:nvSpPr>
        <p:spPr bwMode="auto">
          <a:xfrm>
            <a:off x="3929063" y="0"/>
            <a:ext cx="3005137" cy="458788"/>
          </a:xfrm>
          <a:prstGeom prst="rect">
            <a:avLst/>
          </a:prstGeom>
          <a:noFill/>
          <a:ln w="9525">
            <a:noFill/>
            <a:miter lim="800000"/>
            <a:headEnd/>
            <a:tailEnd/>
          </a:ln>
          <a:effectLst/>
        </p:spPr>
        <p:txBody>
          <a:bodyPr vert="horz" wrap="square" lIns="92089" tIns="46045" rIns="92089" bIns="46045" numCol="1" anchor="t" anchorCtr="0" compatLnSpc="1">
            <a:prstTxWarp prst="textNoShape">
              <a:avLst/>
            </a:prstTxWarp>
          </a:bodyPr>
          <a:lstStyle>
            <a:lvl1pPr algn="r" defTabSz="920750">
              <a:defRPr sz="1200">
                <a:latin typeface="Futura Medium" pitchFamily="34" charset="0"/>
              </a:defRPr>
            </a:lvl1pPr>
          </a:lstStyle>
          <a:p>
            <a:endParaRPr lang="en-US"/>
          </a:p>
        </p:txBody>
      </p:sp>
      <p:sp>
        <p:nvSpPr>
          <p:cNvPr id="32772" name="Rectangle 4"/>
          <p:cNvSpPr>
            <a:spLocks noGrp="1" noChangeArrowheads="1"/>
          </p:cNvSpPr>
          <p:nvPr>
            <p:ph type="ftr" sz="quarter" idx="2"/>
          </p:nvPr>
        </p:nvSpPr>
        <p:spPr bwMode="auto">
          <a:xfrm>
            <a:off x="0" y="8723313"/>
            <a:ext cx="3005138" cy="458787"/>
          </a:xfrm>
          <a:prstGeom prst="rect">
            <a:avLst/>
          </a:prstGeom>
          <a:noFill/>
          <a:ln w="9525">
            <a:noFill/>
            <a:miter lim="800000"/>
            <a:headEnd/>
            <a:tailEnd/>
          </a:ln>
          <a:effectLst/>
        </p:spPr>
        <p:txBody>
          <a:bodyPr vert="horz" wrap="square" lIns="92089" tIns="46045" rIns="92089" bIns="46045" numCol="1" anchor="b" anchorCtr="0" compatLnSpc="1">
            <a:prstTxWarp prst="textNoShape">
              <a:avLst/>
            </a:prstTxWarp>
          </a:bodyPr>
          <a:lstStyle>
            <a:lvl1pPr algn="l" defTabSz="920750">
              <a:defRPr sz="1200">
                <a:latin typeface="Futura Medium" pitchFamily="34" charset="0"/>
              </a:defRPr>
            </a:lvl1pPr>
          </a:lstStyle>
          <a:p>
            <a:endParaRPr lang="en-US"/>
          </a:p>
        </p:txBody>
      </p:sp>
      <p:sp>
        <p:nvSpPr>
          <p:cNvPr id="32773" name="Rectangle 5"/>
          <p:cNvSpPr>
            <a:spLocks noGrp="1" noChangeArrowheads="1"/>
          </p:cNvSpPr>
          <p:nvPr>
            <p:ph type="sldNum" sz="quarter" idx="3"/>
          </p:nvPr>
        </p:nvSpPr>
        <p:spPr bwMode="auto">
          <a:xfrm>
            <a:off x="3929063" y="8723313"/>
            <a:ext cx="3005137" cy="458787"/>
          </a:xfrm>
          <a:prstGeom prst="rect">
            <a:avLst/>
          </a:prstGeom>
          <a:noFill/>
          <a:ln w="9525">
            <a:noFill/>
            <a:miter lim="800000"/>
            <a:headEnd/>
            <a:tailEnd/>
          </a:ln>
          <a:effectLst/>
        </p:spPr>
        <p:txBody>
          <a:bodyPr vert="horz" wrap="square" lIns="92089" tIns="46045" rIns="92089" bIns="46045" numCol="1" anchor="b" anchorCtr="0" compatLnSpc="1">
            <a:prstTxWarp prst="textNoShape">
              <a:avLst/>
            </a:prstTxWarp>
          </a:bodyPr>
          <a:lstStyle>
            <a:lvl1pPr algn="r" defTabSz="920750">
              <a:defRPr sz="1200">
                <a:latin typeface="Futura Medium" pitchFamily="34" charset="0"/>
              </a:defRPr>
            </a:lvl1pPr>
          </a:lstStyle>
          <a:p>
            <a:fld id="{C9345E23-EC68-4C48-A4C4-BA69FD4D73C1}" type="slidenum">
              <a:rPr lang="en-US"/>
              <a:pPr/>
              <a:t>‹#›</a:t>
            </a:fld>
            <a:endParaRPr lang="en-US"/>
          </a:p>
        </p:txBody>
      </p:sp>
    </p:spTree>
    <p:extLst>
      <p:ext uri="{BB962C8B-B14F-4D97-AF65-F5344CB8AC3E}">
        <p14:creationId xmlns:p14="http://schemas.microsoft.com/office/powerpoint/2010/main" val="1589618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58788"/>
          </a:xfrm>
          <a:prstGeom prst="rect">
            <a:avLst/>
          </a:prstGeom>
        </p:spPr>
        <p:txBody>
          <a:bodyPr vert="horz" lIns="91440" tIns="45720" rIns="91440" bIns="45720" rtlCol="0"/>
          <a:lstStyle>
            <a:lvl1pPr algn="r">
              <a:defRPr sz="1200"/>
            </a:lvl1pPr>
          </a:lstStyle>
          <a:p>
            <a:fld id="{121B3D64-8963-3440-B8DF-3CF9220C32A8}" type="datetimeFigureOut">
              <a:rPr lang="en-US" smtClean="0"/>
              <a:t>11/28/15</a:t>
            </a:fld>
            <a:endParaRPr lang="en-US"/>
          </a:p>
        </p:txBody>
      </p:sp>
      <p:sp>
        <p:nvSpPr>
          <p:cNvPr id="4" name="Slide Image Placeholder 3"/>
          <p:cNvSpPr>
            <a:spLocks noGrp="1" noRot="1" noChangeAspect="1"/>
          </p:cNvSpPr>
          <p:nvPr>
            <p:ph type="sldImg" idx="2"/>
          </p:nvPr>
        </p:nvSpPr>
        <p:spPr>
          <a:xfrm>
            <a:off x="1171575" y="688975"/>
            <a:ext cx="4591050" cy="34432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360863"/>
            <a:ext cx="5546725" cy="4132262"/>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721725"/>
            <a:ext cx="3005138" cy="4587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21725"/>
            <a:ext cx="3005138" cy="458788"/>
          </a:xfrm>
          <a:prstGeom prst="rect">
            <a:avLst/>
          </a:prstGeom>
        </p:spPr>
        <p:txBody>
          <a:bodyPr vert="horz" lIns="91440" tIns="45720" rIns="91440" bIns="45720" rtlCol="0" anchor="b"/>
          <a:lstStyle>
            <a:lvl1pPr algn="r">
              <a:defRPr sz="1200"/>
            </a:lvl1pPr>
          </a:lstStyle>
          <a:p>
            <a:fld id="{4A3CE2D2-BEF1-7C40-BCBA-0D75C6BE2F59}" type="slidenum">
              <a:rPr lang="en-US" smtClean="0"/>
              <a:t>‹#›</a:t>
            </a:fld>
            <a:endParaRPr lang="en-US"/>
          </a:p>
        </p:txBody>
      </p:sp>
    </p:spTree>
    <p:extLst>
      <p:ext uri="{BB962C8B-B14F-4D97-AF65-F5344CB8AC3E}">
        <p14:creationId xmlns:p14="http://schemas.microsoft.com/office/powerpoint/2010/main" val="519021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20887" eaLnBrk="0" hangingPunct="0">
              <a:defRPr sz="1100">
                <a:solidFill>
                  <a:schemeClr val="tx1"/>
                </a:solidFill>
                <a:latin typeface="Times New Roman" pitchFamily="18" charset="0"/>
                <a:ea typeface="宋体" pitchFamily="2" charset="-122"/>
              </a:defRPr>
            </a:lvl1pPr>
            <a:lvl2pPr marL="707676" indent="-272183" defTabSz="920887" eaLnBrk="0" hangingPunct="0">
              <a:defRPr sz="1100">
                <a:solidFill>
                  <a:schemeClr val="tx1"/>
                </a:solidFill>
                <a:latin typeface="Times New Roman" pitchFamily="18" charset="0"/>
                <a:ea typeface="宋体" pitchFamily="2" charset="-122"/>
              </a:defRPr>
            </a:lvl2pPr>
            <a:lvl3pPr marL="1088734" indent="-217747" defTabSz="920887" eaLnBrk="0" hangingPunct="0">
              <a:defRPr sz="1100">
                <a:solidFill>
                  <a:schemeClr val="tx1"/>
                </a:solidFill>
                <a:latin typeface="Times New Roman" pitchFamily="18" charset="0"/>
                <a:ea typeface="宋体" pitchFamily="2" charset="-122"/>
              </a:defRPr>
            </a:lvl3pPr>
            <a:lvl4pPr marL="1524227" indent="-217747" defTabSz="920887" eaLnBrk="0" hangingPunct="0">
              <a:defRPr sz="1100">
                <a:solidFill>
                  <a:schemeClr val="tx1"/>
                </a:solidFill>
                <a:latin typeface="Times New Roman" pitchFamily="18" charset="0"/>
                <a:ea typeface="宋体" pitchFamily="2" charset="-122"/>
              </a:defRPr>
            </a:lvl4pPr>
            <a:lvl5pPr marL="1959720" indent="-217747" defTabSz="920887" eaLnBrk="0" hangingPunct="0">
              <a:defRPr sz="1100">
                <a:solidFill>
                  <a:schemeClr val="tx1"/>
                </a:solidFill>
                <a:latin typeface="Times New Roman" pitchFamily="18" charset="0"/>
                <a:ea typeface="宋体" pitchFamily="2" charset="-122"/>
              </a:defRPr>
            </a:lvl5pPr>
            <a:lvl6pPr marL="2395213" indent="-217747" defTabSz="920887" eaLnBrk="0" fontAlgn="base" hangingPunct="0">
              <a:spcBef>
                <a:spcPct val="0"/>
              </a:spcBef>
              <a:spcAft>
                <a:spcPct val="0"/>
              </a:spcAft>
              <a:defRPr sz="1100">
                <a:solidFill>
                  <a:schemeClr val="tx1"/>
                </a:solidFill>
                <a:latin typeface="Times New Roman" pitchFamily="18" charset="0"/>
                <a:ea typeface="宋体" pitchFamily="2" charset="-122"/>
              </a:defRPr>
            </a:lvl6pPr>
            <a:lvl7pPr marL="2830706" indent="-217747" defTabSz="920887" eaLnBrk="0" fontAlgn="base" hangingPunct="0">
              <a:spcBef>
                <a:spcPct val="0"/>
              </a:spcBef>
              <a:spcAft>
                <a:spcPct val="0"/>
              </a:spcAft>
              <a:defRPr sz="1100">
                <a:solidFill>
                  <a:schemeClr val="tx1"/>
                </a:solidFill>
                <a:latin typeface="Times New Roman" pitchFamily="18" charset="0"/>
                <a:ea typeface="宋体" pitchFamily="2" charset="-122"/>
              </a:defRPr>
            </a:lvl7pPr>
            <a:lvl8pPr marL="3266199" indent="-217747" defTabSz="920887" eaLnBrk="0" fontAlgn="base" hangingPunct="0">
              <a:spcBef>
                <a:spcPct val="0"/>
              </a:spcBef>
              <a:spcAft>
                <a:spcPct val="0"/>
              </a:spcAft>
              <a:defRPr sz="1100">
                <a:solidFill>
                  <a:schemeClr val="tx1"/>
                </a:solidFill>
                <a:latin typeface="Times New Roman" pitchFamily="18" charset="0"/>
                <a:ea typeface="宋体" pitchFamily="2" charset="-122"/>
              </a:defRPr>
            </a:lvl8pPr>
            <a:lvl9pPr marL="3701694" indent="-217747" defTabSz="920887" eaLnBrk="0" fontAlgn="base" hangingPunct="0">
              <a:spcBef>
                <a:spcPct val="0"/>
              </a:spcBef>
              <a:spcAft>
                <a:spcPct val="0"/>
              </a:spcAft>
              <a:defRPr sz="1100">
                <a:solidFill>
                  <a:schemeClr val="tx1"/>
                </a:solidFill>
                <a:latin typeface="Times New Roman" pitchFamily="18" charset="0"/>
                <a:ea typeface="宋体" pitchFamily="2" charset="-122"/>
              </a:defRPr>
            </a:lvl9pPr>
          </a:lstStyle>
          <a:p>
            <a:pPr eaLnBrk="1" hangingPunct="1"/>
            <a:fld id="{AA648967-48E9-42F1-919B-B15C6A07C5A8}" type="slidenum">
              <a:rPr lang="zh-CN" altLang="en-US" sz="1200">
                <a:latin typeface="Arial" charset="0"/>
              </a:rPr>
              <a:pPr eaLnBrk="1" hangingPunct="1"/>
              <a:t>4</a:t>
            </a:fld>
            <a:endParaRPr lang="en-US" altLang="zh-CN" sz="1200" dirty="0">
              <a:latin typeface="Arial" charset="0"/>
            </a:endParaRPr>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D06446B8-62E6-754E-9ADB-1825BE31EC3B}" type="slidenum">
              <a:rPr lang="en-US"/>
              <a:pPr/>
              <a:t>5</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US"/>
              <a:t>Within the </a:t>
            </a:r>
            <a:r>
              <a:rPr lang="en-US" i="1"/>
              <a:t>Technology Review </a:t>
            </a:r>
            <a:r>
              <a:rPr lang="en-US"/>
              <a:t>section we will address three particular components. </a:t>
            </a:r>
            <a:r>
              <a:rPr lang="en-US" i="1"/>
              <a:t>Pulse Combustor Basics </a:t>
            </a:r>
            <a:r>
              <a:rPr lang="en-US"/>
              <a:t>visually depicts the internal combustion sequence, </a:t>
            </a:r>
            <a:r>
              <a:rPr lang="en-US" i="1"/>
              <a:t>Atomizer Distinctives </a:t>
            </a:r>
            <a:r>
              <a:rPr lang="en-US"/>
              <a:t>details those points at which the Pulse technology differs from traditional spray drying technique, and </a:t>
            </a:r>
            <a:r>
              <a:rPr lang="en-US" i="1"/>
              <a:t>Implications &amp; Advantages </a:t>
            </a:r>
            <a:r>
              <a:rPr lang="en-US"/>
              <a:t>highlights the benefits of those differences. </a:t>
            </a:r>
            <a:r>
              <a:rPr lang="en-US" i="1"/>
              <a:t> </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20887" eaLnBrk="0" hangingPunct="0">
              <a:defRPr sz="1100">
                <a:solidFill>
                  <a:schemeClr val="tx1"/>
                </a:solidFill>
                <a:latin typeface="Times New Roman" pitchFamily="18" charset="0"/>
                <a:ea typeface="宋体" pitchFamily="2" charset="-122"/>
              </a:defRPr>
            </a:lvl1pPr>
            <a:lvl2pPr marL="707676" indent="-272183" defTabSz="920887" eaLnBrk="0" hangingPunct="0">
              <a:defRPr sz="1100">
                <a:solidFill>
                  <a:schemeClr val="tx1"/>
                </a:solidFill>
                <a:latin typeface="Times New Roman" pitchFamily="18" charset="0"/>
                <a:ea typeface="宋体" pitchFamily="2" charset="-122"/>
              </a:defRPr>
            </a:lvl2pPr>
            <a:lvl3pPr marL="1088734" indent="-217747" defTabSz="920887" eaLnBrk="0" hangingPunct="0">
              <a:defRPr sz="1100">
                <a:solidFill>
                  <a:schemeClr val="tx1"/>
                </a:solidFill>
                <a:latin typeface="Times New Roman" pitchFamily="18" charset="0"/>
                <a:ea typeface="宋体" pitchFamily="2" charset="-122"/>
              </a:defRPr>
            </a:lvl3pPr>
            <a:lvl4pPr marL="1524227" indent="-217747" defTabSz="920887" eaLnBrk="0" hangingPunct="0">
              <a:defRPr sz="1100">
                <a:solidFill>
                  <a:schemeClr val="tx1"/>
                </a:solidFill>
                <a:latin typeface="Times New Roman" pitchFamily="18" charset="0"/>
                <a:ea typeface="宋体" pitchFamily="2" charset="-122"/>
              </a:defRPr>
            </a:lvl4pPr>
            <a:lvl5pPr marL="1959720" indent="-217747" defTabSz="920887" eaLnBrk="0" hangingPunct="0">
              <a:defRPr sz="1100">
                <a:solidFill>
                  <a:schemeClr val="tx1"/>
                </a:solidFill>
                <a:latin typeface="Times New Roman" pitchFamily="18" charset="0"/>
                <a:ea typeface="宋体" pitchFamily="2" charset="-122"/>
              </a:defRPr>
            </a:lvl5pPr>
            <a:lvl6pPr marL="2395213" indent="-217747" defTabSz="920887" eaLnBrk="0" fontAlgn="base" hangingPunct="0">
              <a:spcBef>
                <a:spcPct val="0"/>
              </a:spcBef>
              <a:spcAft>
                <a:spcPct val="0"/>
              </a:spcAft>
              <a:defRPr sz="1100">
                <a:solidFill>
                  <a:schemeClr val="tx1"/>
                </a:solidFill>
                <a:latin typeface="Times New Roman" pitchFamily="18" charset="0"/>
                <a:ea typeface="宋体" pitchFamily="2" charset="-122"/>
              </a:defRPr>
            </a:lvl6pPr>
            <a:lvl7pPr marL="2830706" indent="-217747" defTabSz="920887" eaLnBrk="0" fontAlgn="base" hangingPunct="0">
              <a:spcBef>
                <a:spcPct val="0"/>
              </a:spcBef>
              <a:spcAft>
                <a:spcPct val="0"/>
              </a:spcAft>
              <a:defRPr sz="1100">
                <a:solidFill>
                  <a:schemeClr val="tx1"/>
                </a:solidFill>
                <a:latin typeface="Times New Roman" pitchFamily="18" charset="0"/>
                <a:ea typeface="宋体" pitchFamily="2" charset="-122"/>
              </a:defRPr>
            </a:lvl7pPr>
            <a:lvl8pPr marL="3266199" indent="-217747" defTabSz="920887" eaLnBrk="0" fontAlgn="base" hangingPunct="0">
              <a:spcBef>
                <a:spcPct val="0"/>
              </a:spcBef>
              <a:spcAft>
                <a:spcPct val="0"/>
              </a:spcAft>
              <a:defRPr sz="1100">
                <a:solidFill>
                  <a:schemeClr val="tx1"/>
                </a:solidFill>
                <a:latin typeface="Times New Roman" pitchFamily="18" charset="0"/>
                <a:ea typeface="宋体" pitchFamily="2" charset="-122"/>
              </a:defRPr>
            </a:lvl8pPr>
            <a:lvl9pPr marL="3701694" indent="-217747" defTabSz="920887" eaLnBrk="0" fontAlgn="base" hangingPunct="0">
              <a:spcBef>
                <a:spcPct val="0"/>
              </a:spcBef>
              <a:spcAft>
                <a:spcPct val="0"/>
              </a:spcAft>
              <a:defRPr sz="1100">
                <a:solidFill>
                  <a:schemeClr val="tx1"/>
                </a:solidFill>
                <a:latin typeface="Times New Roman" pitchFamily="18" charset="0"/>
                <a:ea typeface="宋体" pitchFamily="2" charset="-122"/>
              </a:defRPr>
            </a:lvl9pPr>
          </a:lstStyle>
          <a:p>
            <a:pPr eaLnBrk="1" hangingPunct="1"/>
            <a:fld id="{AA648967-48E9-42F1-919B-B15C6A07C5A8}" type="slidenum">
              <a:rPr lang="zh-CN" altLang="en-US" sz="1200">
                <a:latin typeface="Arial" charset="0"/>
              </a:rPr>
              <a:pPr eaLnBrk="1" hangingPunct="1"/>
              <a:t>6</a:t>
            </a:fld>
            <a:endParaRPr lang="en-US" altLang="zh-CN" sz="1200" dirty="0">
              <a:latin typeface="Arial" charset="0"/>
            </a:endParaRPr>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20887" eaLnBrk="0" hangingPunct="0">
              <a:defRPr sz="1100">
                <a:solidFill>
                  <a:schemeClr val="tx1"/>
                </a:solidFill>
                <a:latin typeface="Times New Roman" pitchFamily="18" charset="0"/>
                <a:ea typeface="宋体" pitchFamily="2" charset="-122"/>
              </a:defRPr>
            </a:lvl1pPr>
            <a:lvl2pPr marL="707676" indent="-272183" defTabSz="920887" eaLnBrk="0" hangingPunct="0">
              <a:defRPr sz="1100">
                <a:solidFill>
                  <a:schemeClr val="tx1"/>
                </a:solidFill>
                <a:latin typeface="Times New Roman" pitchFamily="18" charset="0"/>
                <a:ea typeface="宋体" pitchFamily="2" charset="-122"/>
              </a:defRPr>
            </a:lvl2pPr>
            <a:lvl3pPr marL="1088734" indent="-217747" defTabSz="920887" eaLnBrk="0" hangingPunct="0">
              <a:defRPr sz="1100">
                <a:solidFill>
                  <a:schemeClr val="tx1"/>
                </a:solidFill>
                <a:latin typeface="Times New Roman" pitchFamily="18" charset="0"/>
                <a:ea typeface="宋体" pitchFamily="2" charset="-122"/>
              </a:defRPr>
            </a:lvl3pPr>
            <a:lvl4pPr marL="1524227" indent="-217747" defTabSz="920887" eaLnBrk="0" hangingPunct="0">
              <a:defRPr sz="1100">
                <a:solidFill>
                  <a:schemeClr val="tx1"/>
                </a:solidFill>
                <a:latin typeface="Times New Roman" pitchFamily="18" charset="0"/>
                <a:ea typeface="宋体" pitchFamily="2" charset="-122"/>
              </a:defRPr>
            </a:lvl4pPr>
            <a:lvl5pPr marL="1959720" indent="-217747" defTabSz="920887" eaLnBrk="0" hangingPunct="0">
              <a:defRPr sz="1100">
                <a:solidFill>
                  <a:schemeClr val="tx1"/>
                </a:solidFill>
                <a:latin typeface="Times New Roman" pitchFamily="18" charset="0"/>
                <a:ea typeface="宋体" pitchFamily="2" charset="-122"/>
              </a:defRPr>
            </a:lvl5pPr>
            <a:lvl6pPr marL="2395213" indent="-217747" defTabSz="920887" eaLnBrk="0" fontAlgn="base" hangingPunct="0">
              <a:spcBef>
                <a:spcPct val="0"/>
              </a:spcBef>
              <a:spcAft>
                <a:spcPct val="0"/>
              </a:spcAft>
              <a:defRPr sz="1100">
                <a:solidFill>
                  <a:schemeClr val="tx1"/>
                </a:solidFill>
                <a:latin typeface="Times New Roman" pitchFamily="18" charset="0"/>
                <a:ea typeface="宋体" pitchFamily="2" charset="-122"/>
              </a:defRPr>
            </a:lvl6pPr>
            <a:lvl7pPr marL="2830706" indent="-217747" defTabSz="920887" eaLnBrk="0" fontAlgn="base" hangingPunct="0">
              <a:spcBef>
                <a:spcPct val="0"/>
              </a:spcBef>
              <a:spcAft>
                <a:spcPct val="0"/>
              </a:spcAft>
              <a:defRPr sz="1100">
                <a:solidFill>
                  <a:schemeClr val="tx1"/>
                </a:solidFill>
                <a:latin typeface="Times New Roman" pitchFamily="18" charset="0"/>
                <a:ea typeface="宋体" pitchFamily="2" charset="-122"/>
              </a:defRPr>
            </a:lvl7pPr>
            <a:lvl8pPr marL="3266199" indent="-217747" defTabSz="920887" eaLnBrk="0" fontAlgn="base" hangingPunct="0">
              <a:spcBef>
                <a:spcPct val="0"/>
              </a:spcBef>
              <a:spcAft>
                <a:spcPct val="0"/>
              </a:spcAft>
              <a:defRPr sz="1100">
                <a:solidFill>
                  <a:schemeClr val="tx1"/>
                </a:solidFill>
                <a:latin typeface="Times New Roman" pitchFamily="18" charset="0"/>
                <a:ea typeface="宋体" pitchFamily="2" charset="-122"/>
              </a:defRPr>
            </a:lvl8pPr>
            <a:lvl9pPr marL="3701694" indent="-217747" defTabSz="920887" eaLnBrk="0" fontAlgn="base" hangingPunct="0">
              <a:spcBef>
                <a:spcPct val="0"/>
              </a:spcBef>
              <a:spcAft>
                <a:spcPct val="0"/>
              </a:spcAft>
              <a:defRPr sz="1100">
                <a:solidFill>
                  <a:schemeClr val="tx1"/>
                </a:solidFill>
                <a:latin typeface="Times New Roman" pitchFamily="18" charset="0"/>
                <a:ea typeface="宋体" pitchFamily="2" charset="-122"/>
              </a:defRPr>
            </a:lvl9pPr>
          </a:lstStyle>
          <a:p>
            <a:pPr eaLnBrk="1" hangingPunct="1"/>
            <a:fld id="{AA648967-48E9-42F1-919B-B15C6A07C5A8}" type="slidenum">
              <a:rPr lang="zh-CN" altLang="en-US" sz="1200">
                <a:latin typeface="Arial" charset="0"/>
              </a:rPr>
              <a:pPr eaLnBrk="1" hangingPunct="1"/>
              <a:t>7</a:t>
            </a:fld>
            <a:endParaRPr lang="en-US" altLang="zh-CN" sz="1200" dirty="0">
              <a:latin typeface="Arial" charset="0"/>
            </a:endParaRPr>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20887" eaLnBrk="0" hangingPunct="0">
              <a:defRPr sz="1100">
                <a:solidFill>
                  <a:schemeClr val="tx1"/>
                </a:solidFill>
                <a:latin typeface="Times New Roman" pitchFamily="18" charset="0"/>
                <a:ea typeface="宋体" pitchFamily="2" charset="-122"/>
              </a:defRPr>
            </a:lvl1pPr>
            <a:lvl2pPr marL="707676" indent="-272183" defTabSz="920887" eaLnBrk="0" hangingPunct="0">
              <a:defRPr sz="1100">
                <a:solidFill>
                  <a:schemeClr val="tx1"/>
                </a:solidFill>
                <a:latin typeface="Times New Roman" pitchFamily="18" charset="0"/>
                <a:ea typeface="宋体" pitchFamily="2" charset="-122"/>
              </a:defRPr>
            </a:lvl2pPr>
            <a:lvl3pPr marL="1088734" indent="-217747" defTabSz="920887" eaLnBrk="0" hangingPunct="0">
              <a:defRPr sz="1100">
                <a:solidFill>
                  <a:schemeClr val="tx1"/>
                </a:solidFill>
                <a:latin typeface="Times New Roman" pitchFamily="18" charset="0"/>
                <a:ea typeface="宋体" pitchFamily="2" charset="-122"/>
              </a:defRPr>
            </a:lvl3pPr>
            <a:lvl4pPr marL="1524227" indent="-217747" defTabSz="920887" eaLnBrk="0" hangingPunct="0">
              <a:defRPr sz="1100">
                <a:solidFill>
                  <a:schemeClr val="tx1"/>
                </a:solidFill>
                <a:latin typeface="Times New Roman" pitchFamily="18" charset="0"/>
                <a:ea typeface="宋体" pitchFamily="2" charset="-122"/>
              </a:defRPr>
            </a:lvl4pPr>
            <a:lvl5pPr marL="1959720" indent="-217747" defTabSz="920887" eaLnBrk="0" hangingPunct="0">
              <a:defRPr sz="1100">
                <a:solidFill>
                  <a:schemeClr val="tx1"/>
                </a:solidFill>
                <a:latin typeface="Times New Roman" pitchFamily="18" charset="0"/>
                <a:ea typeface="宋体" pitchFamily="2" charset="-122"/>
              </a:defRPr>
            </a:lvl5pPr>
            <a:lvl6pPr marL="2395213" indent="-217747" defTabSz="920887" eaLnBrk="0" fontAlgn="base" hangingPunct="0">
              <a:spcBef>
                <a:spcPct val="0"/>
              </a:spcBef>
              <a:spcAft>
                <a:spcPct val="0"/>
              </a:spcAft>
              <a:defRPr sz="1100">
                <a:solidFill>
                  <a:schemeClr val="tx1"/>
                </a:solidFill>
                <a:latin typeface="Times New Roman" pitchFamily="18" charset="0"/>
                <a:ea typeface="宋体" pitchFamily="2" charset="-122"/>
              </a:defRPr>
            </a:lvl6pPr>
            <a:lvl7pPr marL="2830706" indent="-217747" defTabSz="920887" eaLnBrk="0" fontAlgn="base" hangingPunct="0">
              <a:spcBef>
                <a:spcPct val="0"/>
              </a:spcBef>
              <a:spcAft>
                <a:spcPct val="0"/>
              </a:spcAft>
              <a:defRPr sz="1100">
                <a:solidFill>
                  <a:schemeClr val="tx1"/>
                </a:solidFill>
                <a:latin typeface="Times New Roman" pitchFamily="18" charset="0"/>
                <a:ea typeface="宋体" pitchFamily="2" charset="-122"/>
              </a:defRPr>
            </a:lvl7pPr>
            <a:lvl8pPr marL="3266199" indent="-217747" defTabSz="920887" eaLnBrk="0" fontAlgn="base" hangingPunct="0">
              <a:spcBef>
                <a:spcPct val="0"/>
              </a:spcBef>
              <a:spcAft>
                <a:spcPct val="0"/>
              </a:spcAft>
              <a:defRPr sz="1100">
                <a:solidFill>
                  <a:schemeClr val="tx1"/>
                </a:solidFill>
                <a:latin typeface="Times New Roman" pitchFamily="18" charset="0"/>
                <a:ea typeface="宋体" pitchFamily="2" charset="-122"/>
              </a:defRPr>
            </a:lvl8pPr>
            <a:lvl9pPr marL="3701694" indent="-217747" defTabSz="920887" eaLnBrk="0" fontAlgn="base" hangingPunct="0">
              <a:spcBef>
                <a:spcPct val="0"/>
              </a:spcBef>
              <a:spcAft>
                <a:spcPct val="0"/>
              </a:spcAft>
              <a:defRPr sz="1100">
                <a:solidFill>
                  <a:schemeClr val="tx1"/>
                </a:solidFill>
                <a:latin typeface="Times New Roman" pitchFamily="18" charset="0"/>
                <a:ea typeface="宋体" pitchFamily="2" charset="-122"/>
              </a:defRPr>
            </a:lvl9pPr>
          </a:lstStyle>
          <a:p>
            <a:pPr eaLnBrk="1" hangingPunct="1"/>
            <a:fld id="{AA648967-48E9-42F1-919B-B15C6A07C5A8}" type="slidenum">
              <a:rPr lang="zh-CN" altLang="en-US" sz="1200">
                <a:latin typeface="Arial" charset="0"/>
              </a:rPr>
              <a:pPr eaLnBrk="1" hangingPunct="1"/>
              <a:t>8</a:t>
            </a:fld>
            <a:endParaRPr lang="en-US" altLang="zh-CN" sz="1200" dirty="0">
              <a:latin typeface="Arial" charset="0"/>
            </a:endParaRPr>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B70BBB4-247F-FA43-822C-5F88BD56B48B}" type="slidenum">
              <a:rPr lang="en-US"/>
              <a:pPr/>
              <a:t>11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a:t>Here we illustrate the atomization of a a Pulse Combustion Dryer. The high speed hot air is seen moving downward and feed is being injected into the gas stream. The fast moving air causes a division of the droplets. One becomes 2, and then 4, and the 8, and so forth. The concept is similar to what would happen if you were to dump a glass of water out your car window while the vehicle was moving. At 5 mph it would pour out on the ground normally, but if you did the exact same thing as 70 mph it would become a fine mist before it ever reached the pavement.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3246631-A137-4F42-8876-7CFC4961E34F}" type="slidenum">
              <a:rPr lang="en-US"/>
              <a:pPr/>
              <a:t>18</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a:t>This is the system overview screen. A variety of critical information is displayed and there are control buttons to feed product and water, turn the dryer light on and off, and operate the baghouse sequence. Clicking on the visual representations of the components themselves will bring up their respective pop-up windows. The next slide gives an example of one of the pop-up screens.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18D6206-5A2A-D949-A276-25D6DE629EF8}" type="slidenum">
              <a:rPr lang="en-US"/>
              <a:pPr/>
              <a:t>19</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a:lnSpc>
                <a:spcPct val="80000"/>
              </a:lnSpc>
            </a:pPr>
            <a:r>
              <a:rPr lang="en-US" sz="800"/>
              <a:t>This is the Startup screen. It will be your primary base of operations. From this screen you will startup the dryer. Also, nearly all dryer components can be monitored and controlled from this screen. </a:t>
            </a:r>
          </a:p>
          <a:p>
            <a:pPr>
              <a:lnSpc>
                <a:spcPct val="80000"/>
              </a:lnSpc>
            </a:pPr>
            <a:endParaRPr lang="en-US" sz="800"/>
          </a:p>
          <a:p>
            <a:pPr>
              <a:lnSpc>
                <a:spcPct val="80000"/>
              </a:lnSpc>
            </a:pPr>
            <a:r>
              <a:rPr lang="en-US" sz="800"/>
              <a:t>Working from left to right, top to bottom: </a:t>
            </a:r>
          </a:p>
          <a:p>
            <a:pPr>
              <a:lnSpc>
                <a:spcPct val="80000"/>
              </a:lnSpc>
            </a:pPr>
            <a:endParaRPr lang="en-US" sz="800"/>
          </a:p>
          <a:p>
            <a:pPr>
              <a:lnSpc>
                <a:spcPct val="80000"/>
              </a:lnSpc>
            </a:pPr>
            <a:r>
              <a:rPr lang="en-US" sz="800"/>
              <a:t>First Row: At the top are green/red on/off lights for the VFDs as well as some of the gas and air train components.</a:t>
            </a:r>
          </a:p>
          <a:p>
            <a:pPr>
              <a:lnSpc>
                <a:spcPct val="80000"/>
              </a:lnSpc>
            </a:pPr>
            <a:endParaRPr lang="en-US" sz="800"/>
          </a:p>
          <a:p>
            <a:pPr>
              <a:lnSpc>
                <a:spcPct val="80000"/>
              </a:lnSpc>
            </a:pPr>
            <a:r>
              <a:rPr lang="en-US" sz="800"/>
              <a:t>Second Row: First we have the fuel flow reading as a percentage of capacity and the heat release of the combustor. Next the exhaust temperature is shown. This is measured from the bottom of the drying chamber. Moving into the 3</a:t>
            </a:r>
            <a:r>
              <a:rPr lang="en-US" sz="800" baseline="30000"/>
              <a:t>rd</a:t>
            </a:r>
            <a:r>
              <a:rPr lang="en-US" sz="800"/>
              <a:t> box we have powder temperature measured from the end of the piping just before the baghouse. Then the temperature of the stack exiting the baghouse and headed outside to the exhaust fan is shown. The 4</a:t>
            </a:r>
            <a:r>
              <a:rPr lang="en-US" sz="800" baseline="30000"/>
              <a:t>th</a:t>
            </a:r>
            <a:r>
              <a:rPr lang="en-US" sz="800"/>
              <a:t> box contains the Auto Start and Shutdown buttons as well as a red indicator light. Continuing right we see the dryer light on/off switch with its indicator light. The 6</a:t>
            </a:r>
            <a:r>
              <a:rPr lang="en-US" sz="800" baseline="30000"/>
              <a:t>th</a:t>
            </a:r>
            <a:r>
              <a:rPr lang="en-US" sz="800"/>
              <a:t> box gives the pressure inside the combustor and the pressure inside the vessel (drying chamber). Note that the vessel pressure usually should be negative. The final box gives the burner can temperature (inside the can surrounding the combustor but outside the actual combustor itself). and the internal combustor temperature. </a:t>
            </a:r>
          </a:p>
          <a:p>
            <a:pPr>
              <a:lnSpc>
                <a:spcPct val="80000"/>
              </a:lnSpc>
            </a:pPr>
            <a:endParaRPr lang="en-US" sz="800"/>
          </a:p>
          <a:p>
            <a:pPr>
              <a:lnSpc>
                <a:spcPct val="80000"/>
              </a:lnSpc>
            </a:pPr>
            <a:r>
              <a:rPr lang="en-US" sz="800"/>
              <a:t>Third Row: The 1</a:t>
            </a:r>
            <a:r>
              <a:rPr lang="en-US" sz="800" baseline="30000"/>
              <a:t>st</a:t>
            </a:r>
            <a:r>
              <a:rPr lang="en-US" sz="800"/>
              <a:t> box displays the RAV motor speed (the motor which sits on the very top of the combustor) with the yellow text setting control. The tailpipe temperature (inside the combustor) is shown next and the RAV motor start and stop buttons are included at the bottom. The 2</a:t>
            </a:r>
            <a:r>
              <a:rPr lang="en-US" sz="800" baseline="30000"/>
              <a:t>nd</a:t>
            </a:r>
            <a:r>
              <a:rPr lang="en-US" sz="800"/>
              <a:t> box gives the exhaust fan speed with its yellow text setting control, the stack temperature, and the exhaust pressure. Exhaust fan start/stop buttons are at the bottom. Continuing into the 3</a:t>
            </a:r>
            <a:r>
              <a:rPr lang="en-US" sz="800" baseline="30000"/>
              <a:t>rd</a:t>
            </a:r>
            <a:r>
              <a:rPr lang="en-US" sz="800"/>
              <a:t> box we see the combustion air speed readout and the yellow text setting control for the CA fan. A Combustion Air temperature reading is displayed along with a pressure read-out. Combustion Air fan start/stop buttons are at the bottom. The 4</a:t>
            </a:r>
            <a:r>
              <a:rPr lang="en-US" sz="800" baseline="30000"/>
              <a:t>th</a:t>
            </a:r>
            <a:r>
              <a:rPr lang="en-US" sz="800"/>
              <a:t> box provides the Quench Air fan speed, yellow text setting control, Quench Air temperature, and Quench Air pressure reading. Start/stop buttons are again at the bottom. Moving into the 5</a:t>
            </a:r>
            <a:r>
              <a:rPr lang="en-US" sz="800" baseline="30000"/>
              <a:t>th</a:t>
            </a:r>
            <a:r>
              <a:rPr lang="en-US" sz="800"/>
              <a:t> box we see the fuel valve reading and the heat release reading with its yellow setting control text. We then have two buttons for switching between manual and automatic heat release settings. Below these buttons the contact temperature is listed with its yellow settings text. At the bottom are buttons for switching between automatic and manual control modes. The 6</a:t>
            </a:r>
            <a:r>
              <a:rPr lang="en-US" sz="800" baseline="30000"/>
              <a:t>th</a:t>
            </a:r>
            <a:r>
              <a:rPr lang="en-US" sz="800"/>
              <a:t> box contains the feed pump speed and its yellow setting control text, exhaust temperature reading and its yellow text, and the automatic and manual mode selection buttons.  At the bottom are the feed pump start and stop buttons. In the 7</a:t>
            </a:r>
            <a:r>
              <a:rPr lang="en-US" sz="800" baseline="30000"/>
              <a:t>th</a:t>
            </a:r>
            <a:r>
              <a:rPr lang="en-US" sz="800"/>
              <a:t> and last Third Row box the Transportation Air Fan speed reading and its yellow text are given, the transportation air temperature, and the transportation air pressure. TA Fan start/stop buttons are at the bottom. </a:t>
            </a:r>
          </a:p>
          <a:p>
            <a:pPr>
              <a:lnSpc>
                <a:spcPct val="80000"/>
              </a:lnSpc>
            </a:pPr>
            <a:endParaRPr lang="en-US" sz="800"/>
          </a:p>
          <a:p>
            <a:pPr>
              <a:lnSpc>
                <a:spcPct val="80000"/>
              </a:lnSpc>
            </a:pPr>
            <a:r>
              <a:rPr lang="en-US" sz="800"/>
              <a:t>Fourth Row: The fourth row begins with Open and Close buttons for the Pilot and Turbo Air. Following the continuation of the startup sequence is depicted. Pilot ignition, on/off, and purge buttons are given next as well as a purge progress indicator. On the far right are readings of the feed density and feed rate.</a:t>
            </a:r>
          </a:p>
          <a:p>
            <a:pPr>
              <a:lnSpc>
                <a:spcPct val="80000"/>
              </a:lnSpc>
            </a:pPr>
            <a:endParaRPr lang="en-US" sz="800"/>
          </a:p>
          <a:p>
            <a:pPr>
              <a:lnSpc>
                <a:spcPct val="80000"/>
              </a:lnSpc>
            </a:pPr>
            <a:r>
              <a:rPr lang="en-US" sz="800"/>
              <a:t>The bottom of the Startup screen contains various reset buttons, a systems status reading, screen change buttons, and several blue indicator lights.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90" name="Group 18"/>
          <p:cNvGrpSpPr>
            <a:grpSpLocks/>
          </p:cNvGrpSpPr>
          <p:nvPr/>
        </p:nvGrpSpPr>
        <p:grpSpPr bwMode="auto">
          <a:xfrm>
            <a:off x="-9525" y="-20638"/>
            <a:ext cx="9153525" cy="6878638"/>
            <a:chOff x="-6" y="-13"/>
            <a:chExt cx="5766" cy="4333"/>
          </a:xfrm>
        </p:grpSpPr>
        <p:sp>
          <p:nvSpPr>
            <p:cNvPr id="3074" name="Rectangle 2"/>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prstTxWarp prst="textNoShape">
                <a:avLst/>
              </a:prstTxWarp>
            </a:bodyPr>
            <a:lstStyle/>
            <a:p>
              <a:endParaRPr lang="en-US"/>
            </a:p>
          </p:txBody>
        </p:sp>
        <p:sp>
          <p:nvSpPr>
            <p:cNvPr id="3075" name="Freeform 3"/>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prstTxWarp prst="textNoShape">
                <a:avLst/>
              </a:prstTxWarp>
            </a:bodyPr>
            <a:lstStyle/>
            <a:p>
              <a:endParaRPr lang="en-US"/>
            </a:p>
          </p:txBody>
        </p:sp>
        <p:sp>
          <p:nvSpPr>
            <p:cNvPr id="3076" name="Freeform 4"/>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3077" name="Freeform 5"/>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3078" name="Freeform 6"/>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3079" name="Freeform 7"/>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3080" name="Freeform 8"/>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3081" name="Freeform 9"/>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3082" name="Freeform 10"/>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prstTxWarp prst="textNoShape">
                <a:avLst/>
              </a:prstTxWarp>
            </a:bodyPr>
            <a:lstStyle/>
            <a:p>
              <a:endParaRPr lang="en-US"/>
            </a:p>
          </p:txBody>
        </p:sp>
      </p:grpSp>
      <p:sp>
        <p:nvSpPr>
          <p:cNvPr id="3091" name="Rectangle 19"/>
          <p:cNvSpPr>
            <a:spLocks noGrp="1" noChangeArrowheads="1"/>
          </p:cNvSpPr>
          <p:nvPr>
            <p:ph type="ctrTitle" sz="quarter"/>
          </p:nvPr>
        </p:nvSpPr>
        <p:spPr>
          <a:xfrm>
            <a:off x="685800" y="2057400"/>
            <a:ext cx="7772400" cy="1143000"/>
          </a:xfrm>
        </p:spPr>
        <p:txBody>
          <a:bodyPr/>
          <a:lstStyle>
            <a:lvl1pPr>
              <a:defRPr/>
            </a:lvl1pPr>
          </a:lstStyle>
          <a:p>
            <a:r>
              <a:rPr lang="en-US"/>
              <a:t>Click to edit Master title style</a:t>
            </a:r>
          </a:p>
        </p:txBody>
      </p:sp>
      <p:sp>
        <p:nvSpPr>
          <p:cNvPr id="3092" name="Rectangle 20"/>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3093" name="Rectangle 21"/>
          <p:cNvSpPr>
            <a:spLocks noGrp="1" noChangeArrowheads="1"/>
          </p:cNvSpPr>
          <p:nvPr>
            <p:ph type="dt" sz="quarter" idx="2"/>
          </p:nvPr>
        </p:nvSpPr>
        <p:spPr/>
        <p:txBody>
          <a:bodyPr/>
          <a:lstStyle>
            <a:lvl1pPr>
              <a:defRPr/>
            </a:lvl1pPr>
          </a:lstStyle>
          <a:p>
            <a:endParaRPr lang="en-US"/>
          </a:p>
        </p:txBody>
      </p:sp>
      <p:sp>
        <p:nvSpPr>
          <p:cNvPr id="3094" name="Rectangle 22"/>
          <p:cNvSpPr>
            <a:spLocks noGrp="1" noChangeArrowheads="1"/>
          </p:cNvSpPr>
          <p:nvPr>
            <p:ph type="ftr" sz="quarter" idx="3"/>
          </p:nvPr>
        </p:nvSpPr>
        <p:spPr/>
        <p:txBody>
          <a:bodyPr/>
          <a:lstStyle>
            <a:lvl1pPr>
              <a:defRPr/>
            </a:lvl1pPr>
          </a:lstStyle>
          <a:p>
            <a:endParaRPr lang="en-US"/>
          </a:p>
        </p:txBody>
      </p:sp>
      <p:sp>
        <p:nvSpPr>
          <p:cNvPr id="3095" name="Rectangle 23"/>
          <p:cNvSpPr>
            <a:spLocks noGrp="1" noChangeArrowheads="1"/>
          </p:cNvSpPr>
          <p:nvPr>
            <p:ph type="sldNum" sz="quarter" idx="4"/>
          </p:nvPr>
        </p:nvSpPr>
        <p:spPr/>
        <p:txBody>
          <a:bodyPr/>
          <a:lstStyle>
            <a:lvl1pPr>
              <a:defRPr/>
            </a:lvl1pPr>
          </a:lstStyle>
          <a:p>
            <a:fld id="{1A36C763-469C-F14D-A0FB-04856D853DF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0420E57-73A0-284A-9BD0-0C8C8BD65BF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192079F-4958-1D42-8672-9FAA0C6D94C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3" name="Rectangle 21"/>
          <p:cNvSpPr>
            <a:spLocks noGrp="1" noChangeArrowheads="1"/>
          </p:cNvSpPr>
          <p:nvPr>
            <p:ph type="dt" sz="half" idx="10"/>
          </p:nvPr>
        </p:nvSpPr>
        <p:spPr>
          <a:ln/>
        </p:spPr>
        <p:txBody>
          <a:bodyPr/>
          <a:lstStyle>
            <a:lvl1pPr>
              <a:defRPr/>
            </a:lvl1pPr>
          </a:lstStyle>
          <a:p>
            <a:pPr>
              <a:defRPr/>
            </a:pPr>
            <a:endParaRPr lang="en-US"/>
          </a:p>
        </p:txBody>
      </p:sp>
      <p:sp>
        <p:nvSpPr>
          <p:cNvPr id="4" name="Rectangle 22"/>
          <p:cNvSpPr>
            <a:spLocks noGrp="1" noChangeArrowheads="1"/>
          </p:cNvSpPr>
          <p:nvPr>
            <p:ph type="ftr" sz="quarter" idx="11"/>
          </p:nvPr>
        </p:nvSpPr>
        <p:spPr>
          <a:ln/>
        </p:spPr>
        <p:txBody>
          <a:bodyPr/>
          <a:lstStyle>
            <a:lvl1pPr>
              <a:defRPr/>
            </a:lvl1pPr>
          </a:lstStyle>
          <a:p>
            <a:pPr>
              <a:defRPr/>
            </a:pPr>
            <a:endParaRPr lang="en-US"/>
          </a:p>
        </p:txBody>
      </p:sp>
      <p:sp>
        <p:nvSpPr>
          <p:cNvPr id="5" name="Rectangle 23"/>
          <p:cNvSpPr>
            <a:spLocks noGrp="1" noChangeArrowheads="1"/>
          </p:cNvSpPr>
          <p:nvPr>
            <p:ph type="sldNum" sz="quarter" idx="12"/>
          </p:nvPr>
        </p:nvSpPr>
        <p:spPr>
          <a:ln/>
        </p:spPr>
        <p:txBody>
          <a:bodyPr/>
          <a:lstStyle>
            <a:lvl1pPr>
              <a:defRPr/>
            </a:lvl1pPr>
          </a:lstStyle>
          <a:p>
            <a:pPr>
              <a:defRPr/>
            </a:pPr>
            <a:fld id="{104B95DA-F0FA-2146-B664-C3EC12E37A0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2D78D6B3-8EEB-674B-A354-7DA98D7FD39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1634345-016D-FC46-9A1F-6AFE714224F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33076B6C-1F7F-C54C-9FDC-A0828E38ECA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A278C0C2-D3CF-C241-82D5-AEFEEB7AD34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A306C872-83A2-9242-AD99-DFED3A568B3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71C7479E-9BCF-254A-AD38-18C643F05E9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8A685DF9-A462-9242-B0A9-A4EB383B7B7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7AB54400-8D9A-474F-B3BF-AFA151FE020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rgbClr val="FF0000"/>
        </a:solidFill>
        <a:effectLst/>
      </p:bgPr>
    </p:bg>
    <p:spTree>
      <p:nvGrpSpPr>
        <p:cNvPr id="1" name=""/>
        <p:cNvGrpSpPr/>
        <p:nvPr/>
      </p:nvGrpSpPr>
      <p:grpSpPr>
        <a:xfrm>
          <a:off x="0" y="0"/>
          <a:ext cx="0" cy="0"/>
          <a:chOff x="0" y="0"/>
          <a:chExt cx="0" cy="0"/>
        </a:xfrm>
      </p:grpSpPr>
      <p:grpSp>
        <p:nvGrpSpPr>
          <p:cNvPr id="2066" name="Group 18"/>
          <p:cNvGrpSpPr>
            <a:grpSpLocks/>
          </p:cNvGrpSpPr>
          <p:nvPr/>
        </p:nvGrpSpPr>
        <p:grpSpPr bwMode="auto">
          <a:xfrm>
            <a:off x="-9525" y="-20638"/>
            <a:ext cx="9153525" cy="6878638"/>
            <a:chOff x="-6" y="-13"/>
            <a:chExt cx="5766" cy="4333"/>
          </a:xfrm>
        </p:grpSpPr>
        <p:sp>
          <p:nvSpPr>
            <p:cNvPr id="2050" name="Rectangle 2"/>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prstTxWarp prst="textNoShape">
                <a:avLst/>
              </a:prstTxWarp>
            </a:bodyPr>
            <a:lstStyle/>
            <a:p>
              <a:endParaRPr lang="en-US"/>
            </a:p>
          </p:txBody>
        </p:sp>
        <p:sp>
          <p:nvSpPr>
            <p:cNvPr id="2051" name="Freeform 3"/>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prstTxWarp prst="textNoShape">
                <a:avLst/>
              </a:prstTxWarp>
            </a:bodyPr>
            <a:lstStyle/>
            <a:p>
              <a:endParaRPr lang="en-US"/>
            </a:p>
          </p:txBody>
        </p:sp>
        <p:sp>
          <p:nvSpPr>
            <p:cNvPr id="2052" name="Freeform 4"/>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2053" name="Freeform 5"/>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2054" name="Freeform 6"/>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2055" name="Freeform 7"/>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2056" name="Freeform 8"/>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2057" name="Freeform 9"/>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endParaRPr lang="en-US"/>
            </a:p>
          </p:txBody>
        </p:sp>
        <p:sp>
          <p:nvSpPr>
            <p:cNvPr id="2058" name="Freeform 10"/>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prstTxWarp prst="textNoShape">
                <a:avLst/>
              </a:prstTxWarp>
            </a:bodyPr>
            <a:lstStyle/>
            <a:p>
              <a:endParaRPr lang="en-US"/>
            </a:p>
          </p:txBody>
        </p:sp>
      </p:grpSp>
      <p:sp>
        <p:nvSpPr>
          <p:cNvPr id="2067" name="Rectangle 19"/>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68" name="Rectangle 20"/>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69" name="Rectangle 21"/>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chemeClr val="tx1"/>
                </a:solidFill>
              </a:defRPr>
            </a:lvl1pPr>
          </a:lstStyle>
          <a:p>
            <a:endParaRPr lang="en-US"/>
          </a:p>
        </p:txBody>
      </p:sp>
      <p:sp>
        <p:nvSpPr>
          <p:cNvPr id="2070" name="Rectangle 2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1"/>
                </a:solidFill>
              </a:defRPr>
            </a:lvl1pPr>
          </a:lstStyle>
          <a:p>
            <a:endParaRPr lang="en-US"/>
          </a:p>
        </p:txBody>
      </p:sp>
      <p:sp>
        <p:nvSpPr>
          <p:cNvPr id="2071" name="Rectangle 23"/>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1"/>
                </a:solidFill>
              </a:defRPr>
            </a:lvl1pPr>
          </a:lstStyle>
          <a:p>
            <a:fld id="{90339F72-C523-774A-B185-A2B3B7E6198E}" type="slidenum">
              <a:rPr lang="en-US"/>
              <a:pPr/>
              <a:t>‹#›</a:t>
            </a:fld>
            <a:endParaRPr lang="en-US"/>
          </a:p>
        </p:txBody>
      </p:sp>
      <p:pic>
        <p:nvPicPr>
          <p:cNvPr id="2072" name="Picture 24" descr="D:\PCS\Sales&amp;Marketing\Logos\PCS_logo_final.gif"/>
          <p:cNvPicPr>
            <a:picLocks noChangeAspect="1" noChangeArrowheads="1"/>
          </p:cNvPicPr>
          <p:nvPr userDrawn="1"/>
        </p:nvPicPr>
        <p:blipFill>
          <a:blip r:embed="rId14"/>
          <a:srcRect/>
          <a:stretch>
            <a:fillRect/>
          </a:stretch>
        </p:blipFill>
        <p:spPr bwMode="auto">
          <a:xfrm>
            <a:off x="381000" y="6391275"/>
            <a:ext cx="1143000" cy="314325"/>
          </a:xfrm>
          <a:prstGeom prst="rect">
            <a:avLst/>
          </a:prstGeom>
          <a:noFill/>
        </p:spPr>
      </p:pic>
      <p:sp>
        <p:nvSpPr>
          <p:cNvPr id="2073" name="Text Box 25"/>
          <p:cNvSpPr txBox="1">
            <a:spLocks noChangeArrowheads="1"/>
          </p:cNvSpPr>
          <p:nvPr userDrawn="1"/>
        </p:nvSpPr>
        <p:spPr bwMode="auto">
          <a:xfrm>
            <a:off x="1524000" y="6324600"/>
            <a:ext cx="7315200" cy="396875"/>
          </a:xfrm>
          <a:prstGeom prst="rect">
            <a:avLst/>
          </a:prstGeom>
          <a:noFill/>
          <a:ln w="38100" cmpd="dbl">
            <a:noFill/>
            <a:miter lim="800000"/>
            <a:headEnd/>
            <a:tailEnd/>
          </a:ln>
          <a:effectLst/>
        </p:spPr>
        <p:txBody>
          <a:bodyPr>
            <a:prstTxWarp prst="textNoShape">
              <a:avLst/>
            </a:prstTxWarp>
            <a:spAutoFit/>
          </a:bodyPr>
          <a:lstStyle/>
          <a:p>
            <a:pPr>
              <a:spcBef>
                <a:spcPct val="50000"/>
              </a:spcBef>
            </a:pPr>
            <a:r>
              <a:rPr lang="en-US" sz="2000">
                <a:solidFill>
                  <a:schemeClr val="tx1"/>
                </a:solidFill>
                <a:latin typeface="Futura Medium" pitchFamily="34" charset="0"/>
              </a:rPr>
              <a:t>BETTER POWDERS THROUGH ADVANCED TECHNOLOGY</a:t>
            </a:r>
          </a:p>
        </p:txBody>
      </p:sp>
      <p:sp>
        <p:nvSpPr>
          <p:cNvPr id="2074" name="Rectangle 26"/>
          <p:cNvSpPr>
            <a:spLocks noChangeArrowheads="1"/>
          </p:cNvSpPr>
          <p:nvPr userDrawn="1"/>
        </p:nvSpPr>
        <p:spPr bwMode="auto">
          <a:xfrm>
            <a:off x="301625" y="301625"/>
            <a:ext cx="8537575" cy="5942013"/>
          </a:xfrm>
          <a:prstGeom prst="rect">
            <a:avLst/>
          </a:prstGeom>
          <a:solidFill>
            <a:schemeClr val="tx1"/>
          </a:solidFill>
          <a:ln w="76200" cmpd="thickThin">
            <a:solidFill>
              <a:srgbClr val="000000"/>
            </a:solidFill>
            <a:miter lim="800000"/>
            <a:headEnd/>
            <a:tailEnd/>
          </a:ln>
          <a:effectLst/>
        </p:spPr>
        <p:txBody>
          <a:bodyPr wrap="none" anchor="ctr">
            <a:prstTxWarp prst="textNoShape">
              <a:avLst/>
            </a:prstTxWarp>
          </a:bodyPr>
          <a:lstStyle/>
          <a:p>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3200" b="1">
          <a:solidFill>
            <a:srgbClr val="000000"/>
          </a:solidFill>
          <a:latin typeface="+mj-lt"/>
          <a:ea typeface="+mj-ea"/>
          <a:cs typeface="+mj-cs"/>
        </a:defRPr>
      </a:lvl1pPr>
      <a:lvl2pPr algn="ctr" rtl="0" fontAlgn="base">
        <a:spcBef>
          <a:spcPct val="0"/>
        </a:spcBef>
        <a:spcAft>
          <a:spcPct val="0"/>
        </a:spcAft>
        <a:defRPr sz="3200" b="1">
          <a:solidFill>
            <a:srgbClr val="000000"/>
          </a:solidFill>
          <a:latin typeface="Futura Medium" pitchFamily="34" charset="0"/>
        </a:defRPr>
      </a:lvl2pPr>
      <a:lvl3pPr algn="ctr" rtl="0" fontAlgn="base">
        <a:spcBef>
          <a:spcPct val="0"/>
        </a:spcBef>
        <a:spcAft>
          <a:spcPct val="0"/>
        </a:spcAft>
        <a:defRPr sz="3200" b="1">
          <a:solidFill>
            <a:srgbClr val="000000"/>
          </a:solidFill>
          <a:latin typeface="Futura Medium" pitchFamily="34" charset="0"/>
        </a:defRPr>
      </a:lvl3pPr>
      <a:lvl4pPr algn="ctr" rtl="0" fontAlgn="base">
        <a:spcBef>
          <a:spcPct val="0"/>
        </a:spcBef>
        <a:spcAft>
          <a:spcPct val="0"/>
        </a:spcAft>
        <a:defRPr sz="3200" b="1">
          <a:solidFill>
            <a:srgbClr val="000000"/>
          </a:solidFill>
          <a:latin typeface="Futura Medium" pitchFamily="34" charset="0"/>
        </a:defRPr>
      </a:lvl4pPr>
      <a:lvl5pPr algn="ctr" rtl="0" fontAlgn="base">
        <a:spcBef>
          <a:spcPct val="0"/>
        </a:spcBef>
        <a:spcAft>
          <a:spcPct val="0"/>
        </a:spcAft>
        <a:defRPr sz="3200" b="1">
          <a:solidFill>
            <a:srgbClr val="000000"/>
          </a:solidFill>
          <a:latin typeface="Futura Medium" pitchFamily="34" charset="0"/>
        </a:defRPr>
      </a:lvl5pPr>
      <a:lvl6pPr marL="457200" algn="ctr" rtl="0" fontAlgn="base">
        <a:spcBef>
          <a:spcPct val="0"/>
        </a:spcBef>
        <a:spcAft>
          <a:spcPct val="0"/>
        </a:spcAft>
        <a:defRPr sz="3200" b="1">
          <a:solidFill>
            <a:srgbClr val="000000"/>
          </a:solidFill>
          <a:latin typeface="Futura Medium" pitchFamily="34" charset="0"/>
        </a:defRPr>
      </a:lvl6pPr>
      <a:lvl7pPr marL="914400" algn="ctr" rtl="0" fontAlgn="base">
        <a:spcBef>
          <a:spcPct val="0"/>
        </a:spcBef>
        <a:spcAft>
          <a:spcPct val="0"/>
        </a:spcAft>
        <a:defRPr sz="3200" b="1">
          <a:solidFill>
            <a:srgbClr val="000000"/>
          </a:solidFill>
          <a:latin typeface="Futura Medium" pitchFamily="34" charset="0"/>
        </a:defRPr>
      </a:lvl7pPr>
      <a:lvl8pPr marL="1371600" algn="ctr" rtl="0" fontAlgn="base">
        <a:spcBef>
          <a:spcPct val="0"/>
        </a:spcBef>
        <a:spcAft>
          <a:spcPct val="0"/>
        </a:spcAft>
        <a:defRPr sz="3200" b="1">
          <a:solidFill>
            <a:srgbClr val="000000"/>
          </a:solidFill>
          <a:latin typeface="Futura Medium" pitchFamily="34" charset="0"/>
        </a:defRPr>
      </a:lvl8pPr>
      <a:lvl9pPr marL="1828800" algn="ctr" rtl="0" fontAlgn="base">
        <a:spcBef>
          <a:spcPct val="0"/>
        </a:spcBef>
        <a:spcAft>
          <a:spcPct val="0"/>
        </a:spcAft>
        <a:defRPr sz="3200" b="1">
          <a:solidFill>
            <a:srgbClr val="000000"/>
          </a:solidFill>
          <a:latin typeface="Futura Medium" pitchFamily="34" charset="0"/>
        </a:defRPr>
      </a:lvl9pPr>
    </p:titleStyle>
    <p:bodyStyle>
      <a:lvl1pPr marL="342900" indent="-342900" algn="l" rtl="0" fontAlgn="base">
        <a:spcBef>
          <a:spcPct val="20000"/>
        </a:spcBef>
        <a:spcAft>
          <a:spcPct val="0"/>
        </a:spcAft>
        <a:buChar char="•"/>
        <a:defRPr sz="3200">
          <a:solidFill>
            <a:srgbClr val="000000"/>
          </a:solidFill>
          <a:latin typeface="+mn-lt"/>
          <a:ea typeface="+mn-ea"/>
          <a:cs typeface="+mn-cs"/>
        </a:defRPr>
      </a:lvl1pPr>
      <a:lvl2pPr marL="742950" indent="-285750" algn="l" rtl="0" fontAlgn="base">
        <a:spcBef>
          <a:spcPct val="20000"/>
        </a:spcBef>
        <a:spcAft>
          <a:spcPct val="0"/>
        </a:spcAft>
        <a:buChar char="–"/>
        <a:defRPr sz="2800">
          <a:solidFill>
            <a:srgbClr val="000000"/>
          </a:solidFill>
          <a:latin typeface="+mn-lt"/>
          <a:ea typeface="ＭＳ Ｐゴシック" charset="-128"/>
        </a:defRPr>
      </a:lvl2pPr>
      <a:lvl3pPr marL="1143000" indent="-228600" algn="l" rtl="0" fontAlgn="base">
        <a:spcBef>
          <a:spcPct val="20000"/>
        </a:spcBef>
        <a:spcAft>
          <a:spcPct val="0"/>
        </a:spcAft>
        <a:buChar char="•"/>
        <a:defRPr sz="2400">
          <a:solidFill>
            <a:srgbClr val="000000"/>
          </a:solidFill>
          <a:latin typeface="+mn-lt"/>
          <a:ea typeface="ＭＳ Ｐゴシック" charset="-128"/>
        </a:defRPr>
      </a:lvl3pPr>
      <a:lvl4pPr marL="1600200" indent="-228600" algn="l" rtl="0" fontAlgn="base">
        <a:spcBef>
          <a:spcPct val="20000"/>
        </a:spcBef>
        <a:spcAft>
          <a:spcPct val="0"/>
        </a:spcAft>
        <a:buChar char="–"/>
        <a:defRPr sz="2000">
          <a:solidFill>
            <a:srgbClr val="000000"/>
          </a:solidFill>
          <a:latin typeface="+mn-lt"/>
          <a:ea typeface="ＭＳ Ｐゴシック" charset="-128"/>
        </a:defRPr>
      </a:lvl4pPr>
      <a:lvl5pPr marL="2057400" indent="-228600" algn="l" rtl="0" fontAlgn="base">
        <a:spcBef>
          <a:spcPct val="20000"/>
        </a:spcBef>
        <a:spcAft>
          <a:spcPct val="0"/>
        </a:spcAft>
        <a:buChar char="»"/>
        <a:defRPr sz="2000">
          <a:solidFill>
            <a:srgbClr val="000000"/>
          </a:solidFill>
          <a:latin typeface="+mn-lt"/>
          <a:ea typeface="ＭＳ Ｐゴシック" charset="-128"/>
        </a:defRPr>
      </a:lvl5pPr>
      <a:lvl6pPr marL="2514600" indent="-228600" algn="l" rtl="0" fontAlgn="base">
        <a:spcBef>
          <a:spcPct val="20000"/>
        </a:spcBef>
        <a:spcAft>
          <a:spcPct val="0"/>
        </a:spcAft>
        <a:buChar char="»"/>
        <a:defRPr sz="2000">
          <a:solidFill>
            <a:srgbClr val="000000"/>
          </a:solidFill>
          <a:latin typeface="+mn-lt"/>
          <a:ea typeface="ＭＳ Ｐゴシック" charset="-128"/>
        </a:defRPr>
      </a:lvl6pPr>
      <a:lvl7pPr marL="2971800" indent="-228600" algn="l" rtl="0" fontAlgn="base">
        <a:spcBef>
          <a:spcPct val="20000"/>
        </a:spcBef>
        <a:spcAft>
          <a:spcPct val="0"/>
        </a:spcAft>
        <a:buChar char="»"/>
        <a:defRPr sz="2000">
          <a:solidFill>
            <a:srgbClr val="000000"/>
          </a:solidFill>
          <a:latin typeface="+mn-lt"/>
          <a:ea typeface="ＭＳ Ｐゴシック" charset="-128"/>
        </a:defRPr>
      </a:lvl7pPr>
      <a:lvl8pPr marL="3429000" indent="-228600" algn="l" rtl="0" fontAlgn="base">
        <a:spcBef>
          <a:spcPct val="20000"/>
        </a:spcBef>
        <a:spcAft>
          <a:spcPct val="0"/>
        </a:spcAft>
        <a:buChar char="»"/>
        <a:defRPr sz="2000">
          <a:solidFill>
            <a:srgbClr val="000000"/>
          </a:solidFill>
          <a:latin typeface="+mn-lt"/>
          <a:ea typeface="ＭＳ Ｐゴシック" charset="-128"/>
        </a:defRPr>
      </a:lvl8pPr>
      <a:lvl9pPr marL="3886200" indent="-228600" algn="l" rtl="0" fontAlgn="base">
        <a:spcBef>
          <a:spcPct val="20000"/>
        </a:spcBef>
        <a:spcAft>
          <a:spcPct val="0"/>
        </a:spcAft>
        <a:buChar char="»"/>
        <a:defRPr sz="20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slide" Target="slide6.xml"/><Relationship Id="rId5" Type="http://schemas.openxmlformats.org/officeDocument/2006/relationships/slide" Target="slide18.xml"/><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slide" Target="slide19.xml"/><Relationship Id="rId5" Type="http://schemas.openxmlformats.org/officeDocument/2006/relationships/slide" Target="slide8.xml"/><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VCCdTF7kLi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NSlvZSMbuf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667000" y="5181600"/>
            <a:ext cx="3962400" cy="685800"/>
          </a:xfrm>
        </p:spPr>
        <p:txBody>
          <a:bodyPr/>
          <a:lstStyle/>
          <a:p>
            <a:r>
              <a:rPr lang="en-US" sz="2000" dirty="0" smtClean="0"/>
              <a:t>November, 2015</a:t>
            </a:r>
            <a:r>
              <a:rPr lang="en-US" sz="4400" dirty="0" smtClean="0"/>
              <a:t> </a:t>
            </a:r>
            <a:endParaRPr lang="en-US" sz="4400" dirty="0"/>
          </a:p>
        </p:txBody>
      </p:sp>
      <p:pic>
        <p:nvPicPr>
          <p:cNvPr id="105475" name="Picture 3" descr="D:\PCS\Sales&amp;Marketing\Logos\PCS_logo_final.gif"/>
          <p:cNvPicPr>
            <a:picLocks noChangeAspect="1" noChangeArrowheads="1"/>
          </p:cNvPicPr>
          <p:nvPr/>
        </p:nvPicPr>
        <p:blipFill>
          <a:blip r:embed="rId2"/>
          <a:srcRect/>
          <a:stretch>
            <a:fillRect/>
          </a:stretch>
        </p:blipFill>
        <p:spPr bwMode="auto">
          <a:xfrm>
            <a:off x="2133600" y="914400"/>
            <a:ext cx="4724400" cy="1296987"/>
          </a:xfrm>
          <a:prstGeom prst="rect">
            <a:avLst/>
          </a:prstGeom>
          <a:noFill/>
        </p:spPr>
      </p:pic>
      <p:sp>
        <p:nvSpPr>
          <p:cNvPr id="6" name="TextBox 5"/>
          <p:cNvSpPr txBox="1"/>
          <p:nvPr/>
        </p:nvSpPr>
        <p:spPr>
          <a:xfrm>
            <a:off x="990600" y="2895600"/>
            <a:ext cx="7315200" cy="1569660"/>
          </a:xfrm>
          <a:prstGeom prst="rect">
            <a:avLst/>
          </a:prstGeom>
          <a:noFill/>
        </p:spPr>
        <p:txBody>
          <a:bodyPr wrap="square" rtlCol="0">
            <a:spAutoFit/>
          </a:bodyPr>
          <a:lstStyle/>
          <a:p>
            <a:r>
              <a:rPr lang="en-US" dirty="0" smtClean="0"/>
              <a:t>Pulse Combustion Systems</a:t>
            </a:r>
          </a:p>
          <a:p>
            <a:r>
              <a:rPr lang="en-US" dirty="0" smtClean="0"/>
              <a:t>Introduction</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838200" y="533400"/>
            <a:ext cx="7772400" cy="1143000"/>
          </a:xfrm>
        </p:spPr>
        <p:txBody>
          <a:bodyPr/>
          <a:lstStyle/>
          <a:p>
            <a:r>
              <a:rPr lang="en-US" sz="3600"/>
              <a:t>Major Distinction From Conventional Spray Drying Is Atomization Process</a:t>
            </a:r>
          </a:p>
        </p:txBody>
      </p:sp>
      <p:graphicFrame>
        <p:nvGraphicFramePr>
          <p:cNvPr id="98406" name="Group 102"/>
          <p:cNvGraphicFramePr>
            <a:graphicFrameLocks noGrp="1"/>
          </p:cNvGraphicFramePr>
          <p:nvPr>
            <p:extLst>
              <p:ext uri="{D42A27DB-BD31-4B8C-83A1-F6EECF244321}">
                <p14:modId xmlns:p14="http://schemas.microsoft.com/office/powerpoint/2010/main" val="2966503275"/>
              </p:ext>
            </p:extLst>
          </p:nvPr>
        </p:nvGraphicFramePr>
        <p:xfrm>
          <a:off x="1143000" y="1828800"/>
          <a:ext cx="7162800" cy="4228719"/>
        </p:xfrm>
        <a:graphic>
          <a:graphicData uri="http://schemas.openxmlformats.org/drawingml/2006/table">
            <a:tbl>
              <a:tblPr/>
              <a:tblGrid>
                <a:gridCol w="2262251"/>
                <a:gridCol w="2638298"/>
                <a:gridCol w="2262251"/>
              </a:tblGrid>
              <a:tr h="6411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000000"/>
                        </a:solidFill>
                        <a:effectLst/>
                        <a:latin typeface="Futura Medium" pitchFamily="34"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Futura Medium" pitchFamily="34" charset="0"/>
                        </a:rPr>
                        <a:t>Conventional Spray Dryer</a:t>
                      </a: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Futura Medium" pitchFamily="34" charset="0"/>
                        </a:rPr>
                        <a:t>PCS</a:t>
                      </a:r>
                      <a:endParaRPr kumimoji="0" lang="en-US" sz="2000" b="1" i="0" u="none" strike="noStrike" cap="none" normalizeH="0" baseline="0" dirty="0" smtClean="0">
                        <a:ln>
                          <a:noFill/>
                        </a:ln>
                        <a:solidFill>
                          <a:srgbClr val="000000"/>
                        </a:solidFill>
                        <a:effectLst/>
                        <a:latin typeface="Futura Medium"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00"/>
                          </a:solidFill>
                          <a:effectLst/>
                          <a:latin typeface="Futura Medium" pitchFamily="34" charset="0"/>
                        </a:rPr>
                        <a:t>Pulse Dryer</a:t>
                      </a:r>
                      <a:endParaRPr kumimoji="0" lang="en-US" sz="2000" b="1" i="0" u="none" strike="noStrike" cap="none" normalizeH="0" baseline="0" dirty="0">
                        <a:ln>
                          <a:noFill/>
                        </a:ln>
                        <a:solidFill>
                          <a:srgbClr val="000000"/>
                        </a:solidFill>
                        <a:effectLst/>
                        <a:latin typeface="Futura Medium" pitchFamily="34"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3730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Futura Medium" pitchFamily="34" charset="0"/>
                        </a:rPr>
                        <a:t>Feed Pressure</a:t>
                      </a: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00"/>
                          </a:solidFill>
                          <a:effectLst/>
                          <a:latin typeface="Futura Medium" pitchFamily="34" charset="0"/>
                        </a:rPr>
                        <a:t>High</a:t>
                      </a:r>
                      <a:endParaRPr kumimoji="0" lang="en-US" sz="2000" b="0" i="0" u="none" strike="noStrike" cap="none" normalizeH="0" baseline="0" dirty="0">
                        <a:ln>
                          <a:noFill/>
                        </a:ln>
                        <a:solidFill>
                          <a:srgbClr val="000000"/>
                        </a:solidFill>
                        <a:effectLst/>
                        <a:latin typeface="Futura Medium" pitchFamily="34"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Futura Medium" pitchFamily="34" charset="0"/>
                        </a:rPr>
                        <a:t>Very Low</a:t>
                      </a: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353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Futura Medium" pitchFamily="34" charset="0"/>
                        </a:rPr>
                        <a:t>Feed Viscosity</a:t>
                      </a: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00"/>
                          </a:solidFill>
                          <a:effectLst/>
                          <a:latin typeface="Futura Medium" pitchFamily="34" charset="0"/>
                        </a:rPr>
                        <a:t>Low</a:t>
                      </a:r>
                      <a:endParaRPr kumimoji="0" lang="en-US" sz="2000" b="0" i="0" u="none" strike="noStrike" cap="none" normalizeH="0" baseline="0" dirty="0">
                        <a:ln>
                          <a:noFill/>
                        </a:ln>
                        <a:solidFill>
                          <a:srgbClr val="000000"/>
                        </a:solidFill>
                        <a:effectLst/>
                        <a:latin typeface="Futura Medium" pitchFamily="34"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00"/>
                          </a:solidFill>
                          <a:effectLst/>
                          <a:latin typeface="Futura Medium" pitchFamily="34" charset="0"/>
                        </a:rPr>
                        <a:t>Low to Very High</a:t>
                      </a:r>
                      <a:endParaRPr kumimoji="0" lang="en-US" sz="2000" b="0" i="0" u="none" strike="noStrike" cap="none" normalizeH="0" baseline="0" dirty="0">
                        <a:ln>
                          <a:noFill/>
                        </a:ln>
                        <a:solidFill>
                          <a:srgbClr val="000000"/>
                        </a:solidFill>
                        <a:effectLst/>
                        <a:latin typeface="Futura Medium" pitchFamily="34"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5801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Futura Medium" pitchFamily="34" charset="0"/>
                        </a:rPr>
                        <a:t>Type of Atomization</a:t>
                      </a: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Futura Medium" pitchFamily="34" charset="0"/>
                        </a:rPr>
                        <a:t>Mechanical Shear</a:t>
                      </a: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Futura Medium" pitchFamily="34" charset="0"/>
                        </a:rPr>
                        <a:t>Gas Dynamic</a:t>
                      </a: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3730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Futura Medium" pitchFamily="34" charset="0"/>
                        </a:rPr>
                        <a:t>Delta </a:t>
                      </a:r>
                      <a:r>
                        <a:rPr kumimoji="0" lang="en-US" sz="2000" b="1" i="0" u="none" strike="noStrike" cap="none" normalizeH="0" baseline="0" dirty="0" smtClean="0">
                          <a:ln>
                            <a:noFill/>
                          </a:ln>
                          <a:solidFill>
                            <a:srgbClr val="000000"/>
                          </a:solidFill>
                          <a:effectLst/>
                          <a:latin typeface="Futura Medium" pitchFamily="34" charset="0"/>
                        </a:rPr>
                        <a:t>T (Typical)</a:t>
                      </a:r>
                      <a:endParaRPr kumimoji="0" lang="en-US" sz="2000" b="1" i="0" u="none" strike="noStrike" cap="none" normalizeH="0" baseline="0" dirty="0">
                        <a:ln>
                          <a:noFill/>
                        </a:ln>
                        <a:solidFill>
                          <a:srgbClr val="000000"/>
                        </a:solidFill>
                        <a:effectLst/>
                        <a:latin typeface="Futura Medium" pitchFamily="34"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00"/>
                          </a:solidFill>
                          <a:effectLst/>
                          <a:latin typeface="Futura Medium" pitchFamily="34" charset="0"/>
                        </a:rPr>
                        <a:t>200F – </a:t>
                      </a:r>
                      <a:r>
                        <a:rPr kumimoji="0" lang="en-US" sz="2000" b="0" i="0" u="none" strike="noStrike" cap="none" normalizeH="0" baseline="0" dirty="0" smtClean="0">
                          <a:ln>
                            <a:noFill/>
                          </a:ln>
                          <a:solidFill>
                            <a:srgbClr val="000000"/>
                          </a:solidFill>
                          <a:effectLst/>
                          <a:latin typeface="Futura Medium" pitchFamily="34" charset="0"/>
                        </a:rPr>
                        <a:t>400F (?)</a:t>
                      </a:r>
                      <a:endParaRPr kumimoji="0" lang="en-US" sz="2000" b="0" i="0" u="none" strike="noStrike" cap="none" normalizeH="0" baseline="0" dirty="0">
                        <a:ln>
                          <a:noFill/>
                        </a:ln>
                        <a:solidFill>
                          <a:srgbClr val="000000"/>
                        </a:solidFill>
                        <a:effectLst/>
                        <a:latin typeface="Futura Medium" pitchFamily="34"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00"/>
                          </a:solidFill>
                          <a:effectLst/>
                          <a:latin typeface="Futura Medium" pitchFamily="34" charset="0"/>
                        </a:rPr>
                        <a:t>4</a:t>
                      </a:r>
                      <a:r>
                        <a:rPr kumimoji="0" lang="en-US" sz="2000" b="0" i="0" u="none" strike="noStrike" cap="none" normalizeH="0" baseline="0" dirty="0" smtClean="0">
                          <a:ln>
                            <a:noFill/>
                          </a:ln>
                          <a:solidFill>
                            <a:srgbClr val="000000"/>
                          </a:solidFill>
                          <a:effectLst/>
                          <a:latin typeface="Futura Medium" pitchFamily="34" charset="0"/>
                        </a:rPr>
                        <a:t>00F </a:t>
                      </a:r>
                      <a:r>
                        <a:rPr kumimoji="0" lang="en-US" sz="2000" b="0" i="0" u="none" strike="noStrike" cap="none" normalizeH="0" baseline="0" dirty="0">
                          <a:ln>
                            <a:noFill/>
                          </a:ln>
                          <a:solidFill>
                            <a:srgbClr val="000000"/>
                          </a:solidFill>
                          <a:effectLst/>
                          <a:latin typeface="Futura Medium" pitchFamily="34" charset="0"/>
                        </a:rPr>
                        <a:t>– </a:t>
                      </a:r>
                      <a:r>
                        <a:rPr kumimoji="0" lang="en-US" sz="2000" b="0" i="0" u="none" strike="noStrike" cap="none" normalizeH="0" baseline="0" dirty="0" smtClean="0">
                          <a:ln>
                            <a:noFill/>
                          </a:ln>
                          <a:solidFill>
                            <a:srgbClr val="000000"/>
                          </a:solidFill>
                          <a:effectLst/>
                          <a:latin typeface="Futura Medium" pitchFamily="34" charset="0"/>
                        </a:rPr>
                        <a:t>700F</a:t>
                      </a:r>
                      <a:endParaRPr kumimoji="0" lang="en-US" sz="2000" b="0" i="0" u="none" strike="noStrike" cap="none" normalizeH="0" baseline="0" dirty="0">
                        <a:ln>
                          <a:noFill/>
                        </a:ln>
                        <a:solidFill>
                          <a:srgbClr val="000000"/>
                        </a:solidFill>
                        <a:effectLst/>
                        <a:latin typeface="Futura Medium" pitchFamily="34"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5584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00"/>
                          </a:solidFill>
                          <a:effectLst/>
                          <a:latin typeface="Futura Medium" pitchFamily="34" charset="0"/>
                        </a:rPr>
                        <a:t>Drying Time</a:t>
                      </a:r>
                      <a:endParaRPr kumimoji="0" lang="en-US" sz="2000" b="1" i="0" u="none" strike="noStrike" cap="none" normalizeH="0" baseline="0" dirty="0">
                        <a:ln>
                          <a:noFill/>
                        </a:ln>
                        <a:solidFill>
                          <a:srgbClr val="000000"/>
                        </a:solidFill>
                        <a:effectLst/>
                        <a:latin typeface="Futura Medium" pitchFamily="34"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Futura Medium" pitchFamily="34" charset="0"/>
                        </a:rPr>
                        <a:t>30 sec</a:t>
                      </a: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Futura Medium" pitchFamily="34" charset="0"/>
                        </a:rPr>
                        <a:t>0.5 sec</a:t>
                      </a: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832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Futura Medium" pitchFamily="34" charset="0"/>
                        </a:rPr>
                        <a:t>Drying Source &amp; Atomization Source</a:t>
                      </a: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00"/>
                          </a:solidFill>
                          <a:effectLst/>
                          <a:latin typeface="Futura Medium" pitchFamily="34" charset="0"/>
                        </a:rPr>
                        <a:t>Separate</a:t>
                      </a: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00"/>
                          </a:solidFill>
                          <a:effectLst/>
                          <a:latin typeface="Futura Medium" pitchFamily="34" charset="0"/>
                        </a:rPr>
                        <a:t>Co-located</a:t>
                      </a: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304800"/>
            <a:ext cx="7924800" cy="1143000"/>
          </a:xfrm>
        </p:spPr>
        <p:txBody>
          <a:bodyPr/>
          <a:lstStyle/>
          <a:p>
            <a:pPr eaLnBrk="1" hangingPunct="1"/>
            <a:r>
              <a:rPr lang="en-US" sz="2800" dirty="0">
                <a:latin typeface="Georgia" charset="0"/>
              </a:rPr>
              <a:t>Shear-Free Spray Drying Makes a High Quality Powder</a:t>
            </a:r>
          </a:p>
        </p:txBody>
      </p:sp>
      <p:sp>
        <p:nvSpPr>
          <p:cNvPr id="31747" name="Text Box 3"/>
          <p:cNvSpPr txBox="1">
            <a:spLocks noChangeArrowheads="1"/>
          </p:cNvSpPr>
          <p:nvPr/>
        </p:nvSpPr>
        <p:spPr bwMode="auto">
          <a:xfrm>
            <a:off x="990600" y="2209800"/>
            <a:ext cx="7543800" cy="473075"/>
          </a:xfrm>
          <a:prstGeom prst="rect">
            <a:avLst/>
          </a:prstGeom>
          <a:noFill/>
          <a:ln w="76200" cmpd="thickThin">
            <a:noFill/>
            <a:miter lim="800000"/>
            <a:headEnd/>
            <a:tailEnd/>
          </a:ln>
        </p:spPr>
        <p:txBody>
          <a:bodyPr>
            <a:prstTxWarp prst="textNoShape">
              <a:avLst/>
            </a:prstTxWarp>
            <a:spAutoFit/>
          </a:bodyPr>
          <a:lstStyle/>
          <a:p>
            <a:pPr>
              <a:spcBef>
                <a:spcPct val="50000"/>
              </a:spcBef>
            </a:pPr>
            <a:endParaRPr lang="en-US" sz="2400">
              <a:latin typeface="Futura Medium" pitchFamily="34" charset="0"/>
            </a:endParaRPr>
          </a:p>
        </p:txBody>
      </p:sp>
      <p:sp>
        <p:nvSpPr>
          <p:cNvPr id="31748" name="Text Box 4"/>
          <p:cNvSpPr txBox="1">
            <a:spLocks noChangeArrowheads="1"/>
          </p:cNvSpPr>
          <p:nvPr/>
        </p:nvSpPr>
        <p:spPr bwMode="auto">
          <a:xfrm>
            <a:off x="990600" y="2133600"/>
            <a:ext cx="6629400" cy="949325"/>
          </a:xfrm>
          <a:prstGeom prst="rect">
            <a:avLst/>
          </a:prstGeom>
          <a:noFill/>
          <a:ln w="76200" cmpd="thickThin">
            <a:noFill/>
            <a:miter lim="800000"/>
            <a:headEnd/>
            <a:tailEnd/>
          </a:ln>
        </p:spPr>
        <p:txBody>
          <a:bodyPr>
            <a:prstTxWarp prst="textNoShape">
              <a:avLst/>
            </a:prstTxWarp>
            <a:spAutoFit/>
          </a:bodyPr>
          <a:lstStyle/>
          <a:p>
            <a:pPr>
              <a:spcBef>
                <a:spcPct val="50000"/>
              </a:spcBef>
            </a:pPr>
            <a:endParaRPr lang="en-US" sz="1800">
              <a:latin typeface="Futura Medium" pitchFamily="34" charset="0"/>
            </a:endParaRPr>
          </a:p>
          <a:p>
            <a:pPr>
              <a:spcBef>
                <a:spcPct val="50000"/>
              </a:spcBef>
            </a:pPr>
            <a:endParaRPr lang="en-US" sz="2400">
              <a:latin typeface="Futura Medium" pitchFamily="34" charset="0"/>
            </a:endParaRPr>
          </a:p>
        </p:txBody>
      </p:sp>
      <p:sp>
        <p:nvSpPr>
          <p:cNvPr id="31749" name="Rectangle 5"/>
          <p:cNvSpPr>
            <a:spLocks noChangeArrowheads="1"/>
          </p:cNvSpPr>
          <p:nvPr/>
        </p:nvSpPr>
        <p:spPr bwMode="auto">
          <a:xfrm>
            <a:off x="838200" y="1447800"/>
            <a:ext cx="7391400" cy="1604963"/>
          </a:xfrm>
          <a:prstGeom prst="rect">
            <a:avLst/>
          </a:prstGeom>
          <a:noFill/>
          <a:ln w="76200" cmpd="thickThin">
            <a:noFill/>
            <a:miter lim="800000"/>
            <a:headEnd/>
            <a:tailEnd/>
          </a:ln>
        </p:spPr>
        <p:txBody>
          <a:bodyPr>
            <a:prstTxWarp prst="textNoShape">
              <a:avLst/>
            </a:prstTxWarp>
            <a:spAutoFit/>
          </a:bodyPr>
          <a:lstStyle/>
          <a:p>
            <a:pPr>
              <a:spcBef>
                <a:spcPct val="50000"/>
              </a:spcBef>
            </a:pPr>
            <a:r>
              <a:rPr lang="en-US" sz="1800">
                <a:latin typeface="Georgia" charset="0"/>
              </a:rPr>
              <a:t>Gas Dynamic Atomization: </a:t>
            </a:r>
          </a:p>
          <a:p>
            <a:pPr>
              <a:spcBef>
                <a:spcPct val="50000"/>
              </a:spcBef>
            </a:pPr>
            <a:r>
              <a:rPr lang="en-US" sz="1800">
                <a:latin typeface="Georgia" charset="0"/>
              </a:rPr>
              <a:t>A Slow, Low-Pressure Feed Introduced into a </a:t>
            </a:r>
          </a:p>
          <a:p>
            <a:pPr>
              <a:spcBef>
                <a:spcPct val="50000"/>
              </a:spcBef>
            </a:pPr>
            <a:r>
              <a:rPr lang="en-US" sz="1800">
                <a:latin typeface="Georgia" charset="0"/>
              </a:rPr>
              <a:t>Pulsating Hot Gas Stream Prevents Delicate Bonds from Bursting.</a:t>
            </a:r>
          </a:p>
          <a:p>
            <a:pPr>
              <a:spcBef>
                <a:spcPct val="50000"/>
              </a:spcBef>
            </a:pPr>
            <a:r>
              <a:rPr lang="en-US" sz="1800">
                <a:latin typeface="Georgia" charset="0"/>
              </a:rPr>
              <a:t>No Mechanical Shear.</a:t>
            </a:r>
          </a:p>
        </p:txBody>
      </p:sp>
      <p:sp>
        <p:nvSpPr>
          <p:cNvPr id="31750" name="Freeform 6"/>
          <p:cNvSpPr>
            <a:spLocks/>
          </p:cNvSpPr>
          <p:nvPr/>
        </p:nvSpPr>
        <p:spPr bwMode="auto">
          <a:xfrm>
            <a:off x="3657600" y="3568700"/>
            <a:ext cx="2794000" cy="546100"/>
          </a:xfrm>
          <a:custGeom>
            <a:avLst/>
            <a:gdLst>
              <a:gd name="T0" fmla="*/ 32 w 1224"/>
              <a:gd name="T1" fmla="*/ 344 h 344"/>
              <a:gd name="T2" fmla="*/ 176 w 1224"/>
              <a:gd name="T3" fmla="*/ 56 h 344"/>
              <a:gd name="T4" fmla="*/ 1088 w 1224"/>
              <a:gd name="T5" fmla="*/ 8 h 344"/>
              <a:gd name="T6" fmla="*/ 992 w 1224"/>
              <a:gd name="T7" fmla="*/ 8 h 344"/>
              <a:gd name="T8" fmla="*/ 0 60000 65536"/>
              <a:gd name="T9" fmla="*/ 0 60000 65536"/>
              <a:gd name="T10" fmla="*/ 0 60000 65536"/>
              <a:gd name="T11" fmla="*/ 0 60000 65536"/>
              <a:gd name="T12" fmla="*/ 0 w 1224"/>
              <a:gd name="T13" fmla="*/ 0 h 344"/>
              <a:gd name="T14" fmla="*/ 1224 w 1224"/>
              <a:gd name="T15" fmla="*/ 344 h 344"/>
            </a:gdLst>
            <a:ahLst/>
            <a:cxnLst>
              <a:cxn ang="T8">
                <a:pos x="T0" y="T1"/>
              </a:cxn>
              <a:cxn ang="T9">
                <a:pos x="T2" y="T3"/>
              </a:cxn>
              <a:cxn ang="T10">
                <a:pos x="T4" y="T5"/>
              </a:cxn>
              <a:cxn ang="T11">
                <a:pos x="T6" y="T7"/>
              </a:cxn>
            </a:cxnLst>
            <a:rect l="T12" t="T13" r="T14" b="T15"/>
            <a:pathLst>
              <a:path w="1224" h="344">
                <a:moveTo>
                  <a:pt x="32" y="344"/>
                </a:moveTo>
                <a:cubicBezTo>
                  <a:pt x="16" y="228"/>
                  <a:pt x="0" y="112"/>
                  <a:pt x="176" y="56"/>
                </a:cubicBezTo>
                <a:cubicBezTo>
                  <a:pt x="352" y="0"/>
                  <a:pt x="952" y="16"/>
                  <a:pt x="1088" y="8"/>
                </a:cubicBezTo>
                <a:cubicBezTo>
                  <a:pt x="1224" y="0"/>
                  <a:pt x="1108" y="4"/>
                  <a:pt x="992" y="8"/>
                </a:cubicBezTo>
              </a:path>
            </a:pathLst>
          </a:custGeom>
          <a:noFill/>
          <a:ln w="38100">
            <a:solidFill>
              <a:srgbClr val="000000"/>
            </a:solidFill>
            <a:round/>
            <a:headEnd/>
            <a:tailEnd/>
          </a:ln>
        </p:spPr>
        <p:txBody>
          <a:bodyPr wrap="none" anchor="ctr">
            <a:prstTxWarp prst="textNoShape">
              <a:avLst/>
            </a:prstTxWarp>
          </a:bodyPr>
          <a:lstStyle/>
          <a:p>
            <a:endParaRPr lang="en-US"/>
          </a:p>
        </p:txBody>
      </p:sp>
      <p:sp>
        <p:nvSpPr>
          <p:cNvPr id="31751" name="Freeform 7"/>
          <p:cNvSpPr>
            <a:spLocks/>
          </p:cNvSpPr>
          <p:nvPr/>
        </p:nvSpPr>
        <p:spPr bwMode="auto">
          <a:xfrm>
            <a:off x="3962400" y="3810000"/>
            <a:ext cx="2438400" cy="241300"/>
          </a:xfrm>
          <a:custGeom>
            <a:avLst/>
            <a:gdLst>
              <a:gd name="T0" fmla="*/ 32 w 1224"/>
              <a:gd name="T1" fmla="*/ 344 h 344"/>
              <a:gd name="T2" fmla="*/ 176 w 1224"/>
              <a:gd name="T3" fmla="*/ 56 h 344"/>
              <a:gd name="T4" fmla="*/ 1088 w 1224"/>
              <a:gd name="T5" fmla="*/ 8 h 344"/>
              <a:gd name="T6" fmla="*/ 992 w 1224"/>
              <a:gd name="T7" fmla="*/ 8 h 344"/>
              <a:gd name="T8" fmla="*/ 0 60000 65536"/>
              <a:gd name="T9" fmla="*/ 0 60000 65536"/>
              <a:gd name="T10" fmla="*/ 0 60000 65536"/>
              <a:gd name="T11" fmla="*/ 0 60000 65536"/>
              <a:gd name="T12" fmla="*/ 0 w 1224"/>
              <a:gd name="T13" fmla="*/ 0 h 344"/>
              <a:gd name="T14" fmla="*/ 1224 w 1224"/>
              <a:gd name="T15" fmla="*/ 344 h 344"/>
            </a:gdLst>
            <a:ahLst/>
            <a:cxnLst>
              <a:cxn ang="T8">
                <a:pos x="T0" y="T1"/>
              </a:cxn>
              <a:cxn ang="T9">
                <a:pos x="T2" y="T3"/>
              </a:cxn>
              <a:cxn ang="T10">
                <a:pos x="T4" y="T5"/>
              </a:cxn>
              <a:cxn ang="T11">
                <a:pos x="T6" y="T7"/>
              </a:cxn>
            </a:cxnLst>
            <a:rect l="T12" t="T13" r="T14" b="T15"/>
            <a:pathLst>
              <a:path w="1224" h="344">
                <a:moveTo>
                  <a:pt x="32" y="344"/>
                </a:moveTo>
                <a:cubicBezTo>
                  <a:pt x="16" y="228"/>
                  <a:pt x="0" y="112"/>
                  <a:pt x="176" y="56"/>
                </a:cubicBezTo>
                <a:cubicBezTo>
                  <a:pt x="352" y="0"/>
                  <a:pt x="952" y="16"/>
                  <a:pt x="1088" y="8"/>
                </a:cubicBezTo>
                <a:cubicBezTo>
                  <a:pt x="1224" y="0"/>
                  <a:pt x="1108" y="4"/>
                  <a:pt x="992" y="8"/>
                </a:cubicBezTo>
              </a:path>
            </a:pathLst>
          </a:custGeom>
          <a:noFill/>
          <a:ln w="38100">
            <a:solidFill>
              <a:srgbClr val="000000"/>
            </a:solidFill>
            <a:round/>
            <a:headEnd/>
            <a:tailEnd/>
          </a:ln>
        </p:spPr>
        <p:txBody>
          <a:bodyPr wrap="none" anchor="ctr">
            <a:prstTxWarp prst="textNoShape">
              <a:avLst/>
            </a:prstTxWarp>
          </a:bodyPr>
          <a:lstStyle/>
          <a:p>
            <a:endParaRPr lang="en-US"/>
          </a:p>
        </p:txBody>
      </p:sp>
      <p:sp>
        <p:nvSpPr>
          <p:cNvPr id="31752" name="Oval 8"/>
          <p:cNvSpPr>
            <a:spLocks noChangeArrowheads="1"/>
          </p:cNvSpPr>
          <p:nvPr/>
        </p:nvSpPr>
        <p:spPr bwMode="auto">
          <a:xfrm>
            <a:off x="3733800" y="4038600"/>
            <a:ext cx="304800" cy="76200"/>
          </a:xfrm>
          <a:prstGeom prst="ellipse">
            <a:avLst/>
          </a:prstGeom>
          <a:solidFill>
            <a:schemeClr val="tx1"/>
          </a:solidFill>
          <a:ln w="38100">
            <a:solidFill>
              <a:srgbClr val="000000"/>
            </a:solidFill>
            <a:round/>
            <a:headEnd/>
            <a:tailEnd/>
          </a:ln>
        </p:spPr>
        <p:txBody>
          <a:bodyPr wrap="none" anchor="ctr">
            <a:prstTxWarp prst="textNoShape">
              <a:avLst/>
            </a:prstTxWarp>
          </a:bodyPr>
          <a:lstStyle/>
          <a:p>
            <a:endParaRPr lang="en-US"/>
          </a:p>
        </p:txBody>
      </p:sp>
      <p:sp>
        <p:nvSpPr>
          <p:cNvPr id="31753" name="Text Box 9"/>
          <p:cNvSpPr txBox="1">
            <a:spLocks noChangeArrowheads="1"/>
          </p:cNvSpPr>
          <p:nvPr/>
        </p:nvSpPr>
        <p:spPr bwMode="auto">
          <a:xfrm>
            <a:off x="4419600" y="3276600"/>
            <a:ext cx="2209800" cy="282575"/>
          </a:xfrm>
          <a:prstGeom prst="rect">
            <a:avLst/>
          </a:prstGeom>
          <a:noFill/>
          <a:ln w="76200" cmpd="thickThin">
            <a:noFill/>
            <a:miter lim="800000"/>
            <a:headEnd/>
            <a:tailEnd/>
          </a:ln>
        </p:spPr>
        <p:txBody>
          <a:bodyPr>
            <a:prstTxWarp prst="textNoShape">
              <a:avLst/>
            </a:prstTxWarp>
            <a:spAutoFit/>
          </a:bodyPr>
          <a:lstStyle/>
          <a:p>
            <a:pPr>
              <a:spcBef>
                <a:spcPct val="50000"/>
              </a:spcBef>
            </a:pPr>
            <a:r>
              <a:rPr lang="en-US" sz="1200">
                <a:latin typeface="Futura Medium" pitchFamily="34" charset="0"/>
              </a:rPr>
              <a:t>Feed Pipe / Atomizer</a:t>
            </a:r>
          </a:p>
        </p:txBody>
      </p:sp>
      <p:sp>
        <p:nvSpPr>
          <p:cNvPr id="31754" name="Line 10"/>
          <p:cNvSpPr>
            <a:spLocks noChangeShapeType="1"/>
          </p:cNvSpPr>
          <p:nvPr/>
        </p:nvSpPr>
        <p:spPr bwMode="auto">
          <a:xfrm>
            <a:off x="3352800" y="3505200"/>
            <a:ext cx="0" cy="20574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31755" name="Line 11"/>
          <p:cNvSpPr>
            <a:spLocks noChangeShapeType="1"/>
          </p:cNvSpPr>
          <p:nvPr/>
        </p:nvSpPr>
        <p:spPr bwMode="auto">
          <a:xfrm>
            <a:off x="3505200" y="3505200"/>
            <a:ext cx="0" cy="22098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31756" name="Line 12"/>
          <p:cNvSpPr>
            <a:spLocks noChangeShapeType="1"/>
          </p:cNvSpPr>
          <p:nvPr/>
        </p:nvSpPr>
        <p:spPr bwMode="auto">
          <a:xfrm>
            <a:off x="3657600" y="3505200"/>
            <a:ext cx="0" cy="23622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31757" name="Line 13"/>
          <p:cNvSpPr>
            <a:spLocks noChangeShapeType="1"/>
          </p:cNvSpPr>
          <p:nvPr/>
        </p:nvSpPr>
        <p:spPr bwMode="auto">
          <a:xfrm>
            <a:off x="4114800" y="3505200"/>
            <a:ext cx="0" cy="22098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31758" name="Line 14"/>
          <p:cNvSpPr>
            <a:spLocks noChangeShapeType="1"/>
          </p:cNvSpPr>
          <p:nvPr/>
        </p:nvSpPr>
        <p:spPr bwMode="auto">
          <a:xfrm>
            <a:off x="4267200" y="3505200"/>
            <a:ext cx="0" cy="20574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31759" name="Line 15"/>
          <p:cNvSpPr>
            <a:spLocks noChangeShapeType="1"/>
          </p:cNvSpPr>
          <p:nvPr/>
        </p:nvSpPr>
        <p:spPr bwMode="auto">
          <a:xfrm>
            <a:off x="3810000" y="3505200"/>
            <a:ext cx="0" cy="25146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31760" name="Line 16"/>
          <p:cNvSpPr>
            <a:spLocks noChangeShapeType="1"/>
          </p:cNvSpPr>
          <p:nvPr/>
        </p:nvSpPr>
        <p:spPr bwMode="auto">
          <a:xfrm>
            <a:off x="3962400" y="3505200"/>
            <a:ext cx="0" cy="23622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31761" name="Text Box 17"/>
          <p:cNvSpPr txBox="1">
            <a:spLocks noChangeArrowheads="1"/>
          </p:cNvSpPr>
          <p:nvPr/>
        </p:nvSpPr>
        <p:spPr bwMode="auto">
          <a:xfrm>
            <a:off x="3352800" y="3200400"/>
            <a:ext cx="990600" cy="314325"/>
          </a:xfrm>
          <a:prstGeom prst="rect">
            <a:avLst/>
          </a:prstGeom>
          <a:noFill/>
          <a:ln w="76200" cmpd="thickThin">
            <a:noFill/>
            <a:miter lim="800000"/>
            <a:headEnd/>
            <a:tailEnd/>
          </a:ln>
        </p:spPr>
        <p:txBody>
          <a:bodyPr>
            <a:prstTxWarp prst="textNoShape">
              <a:avLst/>
            </a:prstTxWarp>
            <a:spAutoFit/>
          </a:bodyPr>
          <a:lstStyle/>
          <a:p>
            <a:pPr>
              <a:spcBef>
                <a:spcPct val="50000"/>
              </a:spcBef>
            </a:pPr>
            <a:r>
              <a:rPr lang="en-US" sz="1400">
                <a:latin typeface="Futura Medium" pitchFamily="34" charset="0"/>
              </a:rPr>
              <a:t>1200</a:t>
            </a:r>
            <a:r>
              <a:rPr lang="en-US" sz="1400" baseline="70000">
                <a:latin typeface="Futura Medium" pitchFamily="34" charset="0"/>
              </a:rPr>
              <a:t>o</a:t>
            </a:r>
            <a:r>
              <a:rPr lang="en-US" sz="1400">
                <a:latin typeface="Futura Medium" pitchFamily="34" charset="0"/>
              </a:rPr>
              <a:t>F</a:t>
            </a:r>
          </a:p>
        </p:txBody>
      </p:sp>
      <p:sp>
        <p:nvSpPr>
          <p:cNvPr id="31762" name="Arc 18"/>
          <p:cNvSpPr>
            <a:spLocks/>
          </p:cNvSpPr>
          <p:nvPr/>
        </p:nvSpPr>
        <p:spPr bwMode="auto">
          <a:xfrm rot="8049448">
            <a:off x="3352800" y="4572000"/>
            <a:ext cx="914400" cy="914400"/>
          </a:xfrm>
          <a:custGeom>
            <a:avLst/>
            <a:gdLst>
              <a:gd name="T0" fmla="*/ 0 w 21600"/>
              <a:gd name="T1" fmla="*/ 0 h 21600"/>
              <a:gd name="T2" fmla="*/ 914400 w 21600"/>
              <a:gd name="T3" fmla="*/ 914400 h 21600"/>
              <a:gd name="T4" fmla="*/ 0 w 21600"/>
              <a:gd name="T5" fmla="*/ 914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50">
            <a:solidFill>
              <a:srgbClr val="000000"/>
            </a:solidFill>
            <a:round/>
            <a:headEnd/>
            <a:tailEnd/>
          </a:ln>
        </p:spPr>
        <p:txBody>
          <a:bodyPr wrap="none" anchor="ctr">
            <a:prstTxWarp prst="textNoShape">
              <a:avLst/>
            </a:prstTxWarp>
          </a:bodyPr>
          <a:lstStyle/>
          <a:p>
            <a:endParaRPr lang="en-US"/>
          </a:p>
        </p:txBody>
      </p:sp>
      <p:sp>
        <p:nvSpPr>
          <p:cNvPr id="31763" name="Arc 19"/>
          <p:cNvSpPr>
            <a:spLocks/>
          </p:cNvSpPr>
          <p:nvPr/>
        </p:nvSpPr>
        <p:spPr bwMode="auto">
          <a:xfrm rot="8049448">
            <a:off x="3352800" y="4191000"/>
            <a:ext cx="914400" cy="914400"/>
          </a:xfrm>
          <a:custGeom>
            <a:avLst/>
            <a:gdLst>
              <a:gd name="T0" fmla="*/ 0 w 21600"/>
              <a:gd name="T1" fmla="*/ 0 h 21600"/>
              <a:gd name="T2" fmla="*/ 914400 w 21600"/>
              <a:gd name="T3" fmla="*/ 914400 h 21600"/>
              <a:gd name="T4" fmla="*/ 0 w 21600"/>
              <a:gd name="T5" fmla="*/ 914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50">
            <a:solidFill>
              <a:srgbClr val="000000"/>
            </a:solidFill>
            <a:round/>
            <a:headEnd/>
            <a:tailEnd/>
          </a:ln>
        </p:spPr>
        <p:txBody>
          <a:bodyPr wrap="none" anchor="ctr">
            <a:prstTxWarp prst="textNoShape">
              <a:avLst/>
            </a:prstTxWarp>
          </a:bodyPr>
          <a:lstStyle/>
          <a:p>
            <a:endParaRPr lang="en-US"/>
          </a:p>
        </p:txBody>
      </p:sp>
      <p:sp>
        <p:nvSpPr>
          <p:cNvPr id="31764" name="Arc 20"/>
          <p:cNvSpPr>
            <a:spLocks/>
          </p:cNvSpPr>
          <p:nvPr/>
        </p:nvSpPr>
        <p:spPr bwMode="auto">
          <a:xfrm rot="8049448">
            <a:off x="3352800" y="3810000"/>
            <a:ext cx="914400" cy="914400"/>
          </a:xfrm>
          <a:custGeom>
            <a:avLst/>
            <a:gdLst>
              <a:gd name="T0" fmla="*/ 0 w 21600"/>
              <a:gd name="T1" fmla="*/ 0 h 21600"/>
              <a:gd name="T2" fmla="*/ 914400 w 21600"/>
              <a:gd name="T3" fmla="*/ 914400 h 21600"/>
              <a:gd name="T4" fmla="*/ 0 w 21600"/>
              <a:gd name="T5" fmla="*/ 914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50">
            <a:solidFill>
              <a:srgbClr val="000000"/>
            </a:solidFill>
            <a:round/>
            <a:headEnd/>
            <a:tailEnd/>
          </a:ln>
        </p:spPr>
        <p:txBody>
          <a:bodyPr wrap="none" anchor="ctr">
            <a:prstTxWarp prst="textNoShape">
              <a:avLst/>
            </a:prstTxWarp>
          </a:bodyPr>
          <a:lstStyle/>
          <a:p>
            <a:endParaRPr lang="en-US"/>
          </a:p>
        </p:txBody>
      </p:sp>
      <p:sp>
        <p:nvSpPr>
          <p:cNvPr id="31765" name="Oval 21"/>
          <p:cNvSpPr>
            <a:spLocks noChangeArrowheads="1"/>
          </p:cNvSpPr>
          <p:nvPr/>
        </p:nvSpPr>
        <p:spPr bwMode="auto">
          <a:xfrm>
            <a:off x="3886200" y="4191000"/>
            <a:ext cx="152400" cy="152400"/>
          </a:xfrm>
          <a:prstGeom prst="ellipse">
            <a:avLst/>
          </a:prstGeom>
          <a:solidFill>
            <a:schemeClr val="folHlink"/>
          </a:solidFill>
          <a:ln w="6350">
            <a:solidFill>
              <a:srgbClr val="000000"/>
            </a:solidFill>
            <a:round/>
            <a:headEnd/>
            <a:tailEnd/>
          </a:ln>
        </p:spPr>
        <p:txBody>
          <a:bodyPr wrap="none" anchor="ctr">
            <a:prstTxWarp prst="textNoShape">
              <a:avLst/>
            </a:prstTxWarp>
          </a:bodyPr>
          <a:lstStyle/>
          <a:p>
            <a:endParaRPr lang="en-US"/>
          </a:p>
        </p:txBody>
      </p:sp>
      <p:sp>
        <p:nvSpPr>
          <p:cNvPr id="31766" name="Oval 22"/>
          <p:cNvSpPr>
            <a:spLocks noChangeArrowheads="1"/>
          </p:cNvSpPr>
          <p:nvPr/>
        </p:nvSpPr>
        <p:spPr bwMode="auto">
          <a:xfrm>
            <a:off x="3657600" y="4191000"/>
            <a:ext cx="152400" cy="152400"/>
          </a:xfrm>
          <a:prstGeom prst="ellipse">
            <a:avLst/>
          </a:prstGeom>
          <a:solidFill>
            <a:schemeClr val="folHlink"/>
          </a:solidFill>
          <a:ln w="6350">
            <a:solidFill>
              <a:srgbClr val="000000"/>
            </a:solidFill>
            <a:round/>
            <a:headEnd/>
            <a:tailEnd/>
          </a:ln>
        </p:spPr>
        <p:txBody>
          <a:bodyPr wrap="none" anchor="ctr">
            <a:prstTxWarp prst="textNoShape">
              <a:avLst/>
            </a:prstTxWarp>
          </a:bodyPr>
          <a:lstStyle/>
          <a:p>
            <a:endParaRPr lang="en-US"/>
          </a:p>
        </p:txBody>
      </p:sp>
      <p:sp>
        <p:nvSpPr>
          <p:cNvPr id="31767" name="Oval 23"/>
          <p:cNvSpPr>
            <a:spLocks noChangeArrowheads="1"/>
          </p:cNvSpPr>
          <p:nvPr/>
        </p:nvSpPr>
        <p:spPr bwMode="auto">
          <a:xfrm>
            <a:off x="3733800" y="4419600"/>
            <a:ext cx="76200" cy="76200"/>
          </a:xfrm>
          <a:prstGeom prst="ellipse">
            <a:avLst/>
          </a:prstGeom>
          <a:solidFill>
            <a:schemeClr val="folHlink"/>
          </a:solidFill>
          <a:ln w="6350">
            <a:solidFill>
              <a:srgbClr val="000000"/>
            </a:solidFill>
            <a:round/>
            <a:headEnd/>
            <a:tailEnd/>
          </a:ln>
        </p:spPr>
        <p:txBody>
          <a:bodyPr wrap="none" anchor="ctr">
            <a:prstTxWarp prst="textNoShape">
              <a:avLst/>
            </a:prstTxWarp>
          </a:bodyPr>
          <a:lstStyle/>
          <a:p>
            <a:endParaRPr lang="en-US"/>
          </a:p>
        </p:txBody>
      </p:sp>
      <p:sp>
        <p:nvSpPr>
          <p:cNvPr id="31768" name="Oval 24"/>
          <p:cNvSpPr>
            <a:spLocks noChangeArrowheads="1"/>
          </p:cNvSpPr>
          <p:nvPr/>
        </p:nvSpPr>
        <p:spPr bwMode="auto">
          <a:xfrm>
            <a:off x="3581400" y="4419600"/>
            <a:ext cx="76200" cy="76200"/>
          </a:xfrm>
          <a:prstGeom prst="ellipse">
            <a:avLst/>
          </a:prstGeom>
          <a:solidFill>
            <a:schemeClr val="folHlink"/>
          </a:solidFill>
          <a:ln w="6350">
            <a:solidFill>
              <a:srgbClr val="000000"/>
            </a:solidFill>
            <a:round/>
            <a:headEnd/>
            <a:tailEnd/>
          </a:ln>
        </p:spPr>
        <p:txBody>
          <a:bodyPr wrap="none" anchor="ctr">
            <a:prstTxWarp prst="textNoShape">
              <a:avLst/>
            </a:prstTxWarp>
          </a:bodyPr>
          <a:lstStyle/>
          <a:p>
            <a:endParaRPr lang="en-US"/>
          </a:p>
        </p:txBody>
      </p:sp>
      <p:sp>
        <p:nvSpPr>
          <p:cNvPr id="31769" name="Oval 25"/>
          <p:cNvSpPr>
            <a:spLocks noChangeArrowheads="1"/>
          </p:cNvSpPr>
          <p:nvPr/>
        </p:nvSpPr>
        <p:spPr bwMode="auto">
          <a:xfrm>
            <a:off x="4038600" y="4419600"/>
            <a:ext cx="76200" cy="76200"/>
          </a:xfrm>
          <a:prstGeom prst="ellipse">
            <a:avLst/>
          </a:prstGeom>
          <a:solidFill>
            <a:schemeClr val="folHlink"/>
          </a:solidFill>
          <a:ln w="6350">
            <a:solidFill>
              <a:srgbClr val="000000"/>
            </a:solidFill>
            <a:round/>
            <a:headEnd/>
            <a:tailEnd/>
          </a:ln>
        </p:spPr>
        <p:txBody>
          <a:bodyPr wrap="none" anchor="ctr">
            <a:prstTxWarp prst="textNoShape">
              <a:avLst/>
            </a:prstTxWarp>
          </a:bodyPr>
          <a:lstStyle/>
          <a:p>
            <a:endParaRPr lang="en-US"/>
          </a:p>
        </p:txBody>
      </p:sp>
      <p:sp>
        <p:nvSpPr>
          <p:cNvPr id="31770" name="Oval 26"/>
          <p:cNvSpPr>
            <a:spLocks noChangeArrowheads="1"/>
          </p:cNvSpPr>
          <p:nvPr/>
        </p:nvSpPr>
        <p:spPr bwMode="auto">
          <a:xfrm>
            <a:off x="3886200" y="4419600"/>
            <a:ext cx="76200" cy="76200"/>
          </a:xfrm>
          <a:prstGeom prst="ellipse">
            <a:avLst/>
          </a:prstGeom>
          <a:solidFill>
            <a:schemeClr val="folHlink"/>
          </a:solidFill>
          <a:ln w="6350">
            <a:solidFill>
              <a:srgbClr val="000000"/>
            </a:solidFill>
            <a:round/>
            <a:headEnd/>
            <a:tailEnd/>
          </a:ln>
        </p:spPr>
        <p:txBody>
          <a:bodyPr wrap="none" anchor="ctr">
            <a:prstTxWarp prst="textNoShape">
              <a:avLst/>
            </a:prstTxWarp>
          </a:bodyPr>
          <a:lstStyle/>
          <a:p>
            <a:endParaRPr lang="en-US"/>
          </a:p>
        </p:txBody>
      </p:sp>
      <p:sp>
        <p:nvSpPr>
          <p:cNvPr id="31771" name="Freeform 27"/>
          <p:cNvSpPr>
            <a:spLocks/>
          </p:cNvSpPr>
          <p:nvPr/>
        </p:nvSpPr>
        <p:spPr bwMode="auto">
          <a:xfrm>
            <a:off x="3716338" y="4562475"/>
            <a:ext cx="26987" cy="28575"/>
          </a:xfrm>
          <a:custGeom>
            <a:avLst/>
            <a:gdLst>
              <a:gd name="T0" fmla="*/ 8 w 17"/>
              <a:gd name="T1" fmla="*/ 0 h 18"/>
              <a:gd name="T2" fmla="*/ 15 w 17"/>
              <a:gd name="T3" fmla="*/ 14 h 18"/>
              <a:gd name="T4" fmla="*/ 0 w 17"/>
              <a:gd name="T5" fmla="*/ 14 h 18"/>
              <a:gd name="T6" fmla="*/ 8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8" y="0"/>
                </a:moveTo>
                <a:cubicBezTo>
                  <a:pt x="14" y="4"/>
                  <a:pt x="14" y="7"/>
                  <a:pt x="15" y="14"/>
                </a:cubicBezTo>
                <a:cubicBezTo>
                  <a:pt x="9" y="18"/>
                  <a:pt x="7" y="15"/>
                  <a:pt x="0" y="14"/>
                </a:cubicBezTo>
                <a:cubicBezTo>
                  <a:pt x="2" y="9"/>
                  <a:pt x="17" y="0"/>
                  <a:pt x="8" y="0"/>
                </a:cubicBezTo>
                <a:close/>
              </a:path>
            </a:pathLst>
          </a:custGeom>
          <a:solidFill>
            <a:schemeClr val="folHlink"/>
          </a:solidFill>
          <a:ln w="3175">
            <a:solidFill>
              <a:srgbClr val="000000"/>
            </a:solidFill>
            <a:round/>
            <a:headEnd/>
            <a:tailEnd/>
          </a:ln>
        </p:spPr>
        <p:txBody>
          <a:bodyPr wrap="none" anchor="ctr">
            <a:prstTxWarp prst="textNoShape">
              <a:avLst/>
            </a:prstTxWarp>
          </a:bodyPr>
          <a:lstStyle/>
          <a:p>
            <a:endParaRPr lang="en-US"/>
          </a:p>
        </p:txBody>
      </p:sp>
      <p:sp>
        <p:nvSpPr>
          <p:cNvPr id="31772" name="Freeform 28"/>
          <p:cNvSpPr>
            <a:spLocks/>
          </p:cNvSpPr>
          <p:nvPr/>
        </p:nvSpPr>
        <p:spPr bwMode="auto">
          <a:xfrm>
            <a:off x="3783013" y="4572000"/>
            <a:ext cx="26987" cy="28575"/>
          </a:xfrm>
          <a:custGeom>
            <a:avLst/>
            <a:gdLst>
              <a:gd name="T0" fmla="*/ 8 w 17"/>
              <a:gd name="T1" fmla="*/ 0 h 18"/>
              <a:gd name="T2" fmla="*/ 15 w 17"/>
              <a:gd name="T3" fmla="*/ 14 h 18"/>
              <a:gd name="T4" fmla="*/ 0 w 17"/>
              <a:gd name="T5" fmla="*/ 14 h 18"/>
              <a:gd name="T6" fmla="*/ 8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8" y="0"/>
                </a:moveTo>
                <a:cubicBezTo>
                  <a:pt x="14" y="4"/>
                  <a:pt x="14" y="7"/>
                  <a:pt x="15" y="14"/>
                </a:cubicBezTo>
                <a:cubicBezTo>
                  <a:pt x="9" y="18"/>
                  <a:pt x="7" y="15"/>
                  <a:pt x="0" y="14"/>
                </a:cubicBezTo>
                <a:cubicBezTo>
                  <a:pt x="2" y="9"/>
                  <a:pt x="17" y="0"/>
                  <a:pt x="8" y="0"/>
                </a:cubicBezTo>
                <a:close/>
              </a:path>
            </a:pathLst>
          </a:custGeom>
          <a:solidFill>
            <a:schemeClr val="folHlink"/>
          </a:solidFill>
          <a:ln w="3175">
            <a:solidFill>
              <a:srgbClr val="000000"/>
            </a:solidFill>
            <a:round/>
            <a:headEnd/>
            <a:tailEnd/>
          </a:ln>
        </p:spPr>
        <p:txBody>
          <a:bodyPr wrap="none" anchor="ctr">
            <a:prstTxWarp prst="textNoShape">
              <a:avLst/>
            </a:prstTxWarp>
          </a:bodyPr>
          <a:lstStyle/>
          <a:p>
            <a:endParaRPr lang="en-US"/>
          </a:p>
        </p:txBody>
      </p:sp>
      <p:sp>
        <p:nvSpPr>
          <p:cNvPr id="31773" name="Freeform 29"/>
          <p:cNvSpPr>
            <a:spLocks/>
          </p:cNvSpPr>
          <p:nvPr/>
        </p:nvSpPr>
        <p:spPr bwMode="auto">
          <a:xfrm>
            <a:off x="4038600" y="4572000"/>
            <a:ext cx="26988" cy="28575"/>
          </a:xfrm>
          <a:custGeom>
            <a:avLst/>
            <a:gdLst>
              <a:gd name="T0" fmla="*/ 8 w 17"/>
              <a:gd name="T1" fmla="*/ 0 h 18"/>
              <a:gd name="T2" fmla="*/ 15 w 17"/>
              <a:gd name="T3" fmla="*/ 14 h 18"/>
              <a:gd name="T4" fmla="*/ 0 w 17"/>
              <a:gd name="T5" fmla="*/ 14 h 18"/>
              <a:gd name="T6" fmla="*/ 8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8" y="0"/>
                </a:moveTo>
                <a:cubicBezTo>
                  <a:pt x="14" y="4"/>
                  <a:pt x="14" y="7"/>
                  <a:pt x="15" y="14"/>
                </a:cubicBezTo>
                <a:cubicBezTo>
                  <a:pt x="9" y="18"/>
                  <a:pt x="7" y="15"/>
                  <a:pt x="0" y="14"/>
                </a:cubicBezTo>
                <a:cubicBezTo>
                  <a:pt x="2" y="9"/>
                  <a:pt x="17" y="0"/>
                  <a:pt x="8" y="0"/>
                </a:cubicBezTo>
                <a:close/>
              </a:path>
            </a:pathLst>
          </a:custGeom>
          <a:solidFill>
            <a:schemeClr val="folHlink"/>
          </a:solidFill>
          <a:ln w="3175">
            <a:solidFill>
              <a:srgbClr val="000000"/>
            </a:solidFill>
            <a:round/>
            <a:headEnd/>
            <a:tailEnd/>
          </a:ln>
        </p:spPr>
        <p:txBody>
          <a:bodyPr wrap="none" anchor="ctr">
            <a:prstTxWarp prst="textNoShape">
              <a:avLst/>
            </a:prstTxWarp>
          </a:bodyPr>
          <a:lstStyle/>
          <a:p>
            <a:endParaRPr lang="en-US"/>
          </a:p>
        </p:txBody>
      </p:sp>
      <p:sp>
        <p:nvSpPr>
          <p:cNvPr id="31774" name="Freeform 30"/>
          <p:cNvSpPr>
            <a:spLocks/>
          </p:cNvSpPr>
          <p:nvPr/>
        </p:nvSpPr>
        <p:spPr bwMode="auto">
          <a:xfrm>
            <a:off x="4105275" y="4581525"/>
            <a:ext cx="26988" cy="28575"/>
          </a:xfrm>
          <a:custGeom>
            <a:avLst/>
            <a:gdLst>
              <a:gd name="T0" fmla="*/ 8 w 17"/>
              <a:gd name="T1" fmla="*/ 0 h 18"/>
              <a:gd name="T2" fmla="*/ 15 w 17"/>
              <a:gd name="T3" fmla="*/ 14 h 18"/>
              <a:gd name="T4" fmla="*/ 0 w 17"/>
              <a:gd name="T5" fmla="*/ 14 h 18"/>
              <a:gd name="T6" fmla="*/ 8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8" y="0"/>
                </a:moveTo>
                <a:cubicBezTo>
                  <a:pt x="14" y="4"/>
                  <a:pt x="14" y="7"/>
                  <a:pt x="15" y="14"/>
                </a:cubicBezTo>
                <a:cubicBezTo>
                  <a:pt x="9" y="18"/>
                  <a:pt x="7" y="15"/>
                  <a:pt x="0" y="14"/>
                </a:cubicBezTo>
                <a:cubicBezTo>
                  <a:pt x="2" y="9"/>
                  <a:pt x="17" y="0"/>
                  <a:pt x="8" y="0"/>
                </a:cubicBezTo>
                <a:close/>
              </a:path>
            </a:pathLst>
          </a:custGeom>
          <a:solidFill>
            <a:schemeClr val="folHlink"/>
          </a:solidFill>
          <a:ln w="3175">
            <a:solidFill>
              <a:srgbClr val="000000"/>
            </a:solidFill>
            <a:round/>
            <a:headEnd/>
            <a:tailEnd/>
          </a:ln>
        </p:spPr>
        <p:txBody>
          <a:bodyPr wrap="none" anchor="ctr">
            <a:prstTxWarp prst="textNoShape">
              <a:avLst/>
            </a:prstTxWarp>
          </a:bodyPr>
          <a:lstStyle/>
          <a:p>
            <a:endParaRPr lang="en-US"/>
          </a:p>
        </p:txBody>
      </p:sp>
      <p:sp>
        <p:nvSpPr>
          <p:cNvPr id="31775" name="Freeform 31"/>
          <p:cNvSpPr>
            <a:spLocks/>
          </p:cNvSpPr>
          <p:nvPr/>
        </p:nvSpPr>
        <p:spPr bwMode="auto">
          <a:xfrm>
            <a:off x="3886200" y="4572000"/>
            <a:ext cx="26988" cy="28575"/>
          </a:xfrm>
          <a:custGeom>
            <a:avLst/>
            <a:gdLst>
              <a:gd name="T0" fmla="*/ 8 w 17"/>
              <a:gd name="T1" fmla="*/ 0 h 18"/>
              <a:gd name="T2" fmla="*/ 15 w 17"/>
              <a:gd name="T3" fmla="*/ 14 h 18"/>
              <a:gd name="T4" fmla="*/ 0 w 17"/>
              <a:gd name="T5" fmla="*/ 14 h 18"/>
              <a:gd name="T6" fmla="*/ 8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8" y="0"/>
                </a:moveTo>
                <a:cubicBezTo>
                  <a:pt x="14" y="4"/>
                  <a:pt x="14" y="7"/>
                  <a:pt x="15" y="14"/>
                </a:cubicBezTo>
                <a:cubicBezTo>
                  <a:pt x="9" y="18"/>
                  <a:pt x="7" y="15"/>
                  <a:pt x="0" y="14"/>
                </a:cubicBezTo>
                <a:cubicBezTo>
                  <a:pt x="2" y="9"/>
                  <a:pt x="17" y="0"/>
                  <a:pt x="8" y="0"/>
                </a:cubicBezTo>
                <a:close/>
              </a:path>
            </a:pathLst>
          </a:custGeom>
          <a:solidFill>
            <a:schemeClr val="folHlink"/>
          </a:solidFill>
          <a:ln w="3175">
            <a:solidFill>
              <a:srgbClr val="000000"/>
            </a:solidFill>
            <a:round/>
            <a:headEnd/>
            <a:tailEnd/>
          </a:ln>
        </p:spPr>
        <p:txBody>
          <a:bodyPr wrap="none" anchor="ctr">
            <a:prstTxWarp prst="textNoShape">
              <a:avLst/>
            </a:prstTxWarp>
          </a:bodyPr>
          <a:lstStyle/>
          <a:p>
            <a:endParaRPr lang="en-US"/>
          </a:p>
        </p:txBody>
      </p:sp>
      <p:sp>
        <p:nvSpPr>
          <p:cNvPr id="31776" name="Freeform 32"/>
          <p:cNvSpPr>
            <a:spLocks/>
          </p:cNvSpPr>
          <p:nvPr/>
        </p:nvSpPr>
        <p:spPr bwMode="auto">
          <a:xfrm>
            <a:off x="3952875" y="4581525"/>
            <a:ext cx="26988" cy="28575"/>
          </a:xfrm>
          <a:custGeom>
            <a:avLst/>
            <a:gdLst>
              <a:gd name="T0" fmla="*/ 8 w 17"/>
              <a:gd name="T1" fmla="*/ 0 h 18"/>
              <a:gd name="T2" fmla="*/ 15 w 17"/>
              <a:gd name="T3" fmla="*/ 14 h 18"/>
              <a:gd name="T4" fmla="*/ 0 w 17"/>
              <a:gd name="T5" fmla="*/ 14 h 18"/>
              <a:gd name="T6" fmla="*/ 8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8" y="0"/>
                </a:moveTo>
                <a:cubicBezTo>
                  <a:pt x="14" y="4"/>
                  <a:pt x="14" y="7"/>
                  <a:pt x="15" y="14"/>
                </a:cubicBezTo>
                <a:cubicBezTo>
                  <a:pt x="9" y="18"/>
                  <a:pt x="7" y="15"/>
                  <a:pt x="0" y="14"/>
                </a:cubicBezTo>
                <a:cubicBezTo>
                  <a:pt x="2" y="9"/>
                  <a:pt x="17" y="0"/>
                  <a:pt x="8" y="0"/>
                </a:cubicBezTo>
                <a:close/>
              </a:path>
            </a:pathLst>
          </a:custGeom>
          <a:solidFill>
            <a:schemeClr val="folHlink"/>
          </a:solidFill>
          <a:ln w="3175">
            <a:solidFill>
              <a:srgbClr val="000000"/>
            </a:solidFill>
            <a:round/>
            <a:headEnd/>
            <a:tailEnd/>
          </a:ln>
        </p:spPr>
        <p:txBody>
          <a:bodyPr wrap="none" anchor="ctr">
            <a:prstTxWarp prst="textNoShape">
              <a:avLst/>
            </a:prstTxWarp>
          </a:bodyPr>
          <a:lstStyle/>
          <a:p>
            <a:endParaRPr lang="en-US"/>
          </a:p>
        </p:txBody>
      </p:sp>
      <p:sp>
        <p:nvSpPr>
          <p:cNvPr id="31777" name="Freeform 33"/>
          <p:cNvSpPr>
            <a:spLocks/>
          </p:cNvSpPr>
          <p:nvPr/>
        </p:nvSpPr>
        <p:spPr bwMode="auto">
          <a:xfrm>
            <a:off x="3563938" y="4572000"/>
            <a:ext cx="26987" cy="28575"/>
          </a:xfrm>
          <a:custGeom>
            <a:avLst/>
            <a:gdLst>
              <a:gd name="T0" fmla="*/ 8 w 17"/>
              <a:gd name="T1" fmla="*/ 0 h 18"/>
              <a:gd name="T2" fmla="*/ 15 w 17"/>
              <a:gd name="T3" fmla="*/ 14 h 18"/>
              <a:gd name="T4" fmla="*/ 0 w 17"/>
              <a:gd name="T5" fmla="*/ 14 h 18"/>
              <a:gd name="T6" fmla="*/ 8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8" y="0"/>
                </a:moveTo>
                <a:cubicBezTo>
                  <a:pt x="14" y="4"/>
                  <a:pt x="14" y="7"/>
                  <a:pt x="15" y="14"/>
                </a:cubicBezTo>
                <a:cubicBezTo>
                  <a:pt x="9" y="18"/>
                  <a:pt x="7" y="15"/>
                  <a:pt x="0" y="14"/>
                </a:cubicBezTo>
                <a:cubicBezTo>
                  <a:pt x="2" y="9"/>
                  <a:pt x="17" y="0"/>
                  <a:pt x="8" y="0"/>
                </a:cubicBezTo>
                <a:close/>
              </a:path>
            </a:pathLst>
          </a:custGeom>
          <a:solidFill>
            <a:schemeClr val="folHlink"/>
          </a:solidFill>
          <a:ln w="3175">
            <a:solidFill>
              <a:srgbClr val="000000"/>
            </a:solidFill>
            <a:round/>
            <a:headEnd/>
            <a:tailEnd/>
          </a:ln>
        </p:spPr>
        <p:txBody>
          <a:bodyPr wrap="none" anchor="ctr">
            <a:prstTxWarp prst="textNoShape">
              <a:avLst/>
            </a:prstTxWarp>
          </a:bodyPr>
          <a:lstStyle/>
          <a:p>
            <a:endParaRPr lang="en-US"/>
          </a:p>
        </p:txBody>
      </p:sp>
      <p:sp>
        <p:nvSpPr>
          <p:cNvPr id="31778" name="Freeform 34"/>
          <p:cNvSpPr>
            <a:spLocks/>
          </p:cNvSpPr>
          <p:nvPr/>
        </p:nvSpPr>
        <p:spPr bwMode="auto">
          <a:xfrm>
            <a:off x="3630613" y="4581525"/>
            <a:ext cx="26987" cy="28575"/>
          </a:xfrm>
          <a:custGeom>
            <a:avLst/>
            <a:gdLst>
              <a:gd name="T0" fmla="*/ 8 w 17"/>
              <a:gd name="T1" fmla="*/ 0 h 18"/>
              <a:gd name="T2" fmla="*/ 15 w 17"/>
              <a:gd name="T3" fmla="*/ 14 h 18"/>
              <a:gd name="T4" fmla="*/ 0 w 17"/>
              <a:gd name="T5" fmla="*/ 14 h 18"/>
              <a:gd name="T6" fmla="*/ 8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8" y="0"/>
                </a:moveTo>
                <a:cubicBezTo>
                  <a:pt x="14" y="4"/>
                  <a:pt x="14" y="7"/>
                  <a:pt x="15" y="14"/>
                </a:cubicBezTo>
                <a:cubicBezTo>
                  <a:pt x="9" y="18"/>
                  <a:pt x="7" y="15"/>
                  <a:pt x="0" y="14"/>
                </a:cubicBezTo>
                <a:cubicBezTo>
                  <a:pt x="2" y="9"/>
                  <a:pt x="17" y="0"/>
                  <a:pt x="8" y="0"/>
                </a:cubicBezTo>
                <a:close/>
              </a:path>
            </a:pathLst>
          </a:custGeom>
          <a:solidFill>
            <a:schemeClr val="folHlink"/>
          </a:solidFill>
          <a:ln w="3175">
            <a:solidFill>
              <a:srgbClr val="000000"/>
            </a:solidFill>
            <a:round/>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609600"/>
            <a:ext cx="7772400" cy="838200"/>
          </a:xfrm>
        </p:spPr>
        <p:txBody>
          <a:bodyPr/>
          <a:lstStyle/>
          <a:p>
            <a:r>
              <a:rPr lang="en-US"/>
              <a:t>Higher Heat Transfer = Less Degradation</a:t>
            </a:r>
          </a:p>
        </p:txBody>
      </p:sp>
      <p:sp>
        <p:nvSpPr>
          <p:cNvPr id="110595" name="Rectangle 3"/>
          <p:cNvSpPr>
            <a:spLocks noChangeArrowheads="1"/>
          </p:cNvSpPr>
          <p:nvPr/>
        </p:nvSpPr>
        <p:spPr bwMode="auto">
          <a:xfrm>
            <a:off x="2819400" y="2057400"/>
            <a:ext cx="5334000" cy="2971800"/>
          </a:xfrm>
          <a:prstGeom prst="rect">
            <a:avLst/>
          </a:prstGeom>
          <a:solidFill>
            <a:schemeClr val="tx1"/>
          </a:solidFill>
          <a:ln w="38100" cmpd="dbl">
            <a:solidFill>
              <a:srgbClr val="000000"/>
            </a:solidFill>
            <a:miter lim="800000"/>
            <a:headEnd/>
            <a:tailEnd/>
          </a:ln>
          <a:effectLst/>
        </p:spPr>
        <p:txBody>
          <a:bodyPr wrap="none" anchor="ctr">
            <a:prstTxWarp prst="textNoShape">
              <a:avLst/>
            </a:prstTxWarp>
          </a:bodyPr>
          <a:lstStyle/>
          <a:p>
            <a:endParaRPr lang="en-US"/>
          </a:p>
        </p:txBody>
      </p:sp>
      <p:sp>
        <p:nvSpPr>
          <p:cNvPr id="110596" name="Text Box 4"/>
          <p:cNvSpPr txBox="1">
            <a:spLocks noChangeArrowheads="1"/>
          </p:cNvSpPr>
          <p:nvPr/>
        </p:nvSpPr>
        <p:spPr bwMode="auto">
          <a:xfrm>
            <a:off x="2819400" y="1371600"/>
            <a:ext cx="4114800" cy="473075"/>
          </a:xfrm>
          <a:prstGeom prst="rect">
            <a:avLst/>
          </a:prstGeom>
          <a:noFill/>
          <a:ln w="38100" cmpd="dbl">
            <a:noFill/>
            <a:miter lim="800000"/>
            <a:headEnd/>
            <a:tailEnd/>
          </a:ln>
          <a:effectLst/>
        </p:spPr>
        <p:txBody>
          <a:bodyPr>
            <a:prstTxWarp prst="textNoShape">
              <a:avLst/>
            </a:prstTxWarp>
            <a:spAutoFit/>
          </a:bodyPr>
          <a:lstStyle/>
          <a:p>
            <a:pPr>
              <a:spcBef>
                <a:spcPct val="50000"/>
              </a:spcBef>
            </a:pPr>
            <a:endParaRPr lang="en-US" sz="2400">
              <a:latin typeface="Futura Medium" pitchFamily="34" charset="0"/>
            </a:endParaRPr>
          </a:p>
        </p:txBody>
      </p:sp>
      <p:sp>
        <p:nvSpPr>
          <p:cNvPr id="110597" name="Text Box 5"/>
          <p:cNvSpPr txBox="1">
            <a:spLocks noChangeArrowheads="1"/>
          </p:cNvSpPr>
          <p:nvPr/>
        </p:nvSpPr>
        <p:spPr bwMode="auto">
          <a:xfrm>
            <a:off x="2514600" y="1676400"/>
            <a:ext cx="5943600" cy="473075"/>
          </a:xfrm>
          <a:prstGeom prst="rect">
            <a:avLst/>
          </a:prstGeom>
          <a:noFill/>
          <a:ln w="38100" cmpd="dbl">
            <a:noFill/>
            <a:miter lim="800000"/>
            <a:headEnd/>
            <a:tailEnd/>
          </a:ln>
          <a:effectLst/>
        </p:spPr>
        <p:txBody>
          <a:bodyPr>
            <a:prstTxWarp prst="textNoShape">
              <a:avLst/>
            </a:prstTxWarp>
            <a:spAutoFit/>
          </a:bodyPr>
          <a:lstStyle/>
          <a:p>
            <a:pPr>
              <a:spcBef>
                <a:spcPct val="50000"/>
              </a:spcBef>
            </a:pPr>
            <a:r>
              <a:rPr lang="en-US" sz="2400">
                <a:latin typeface="Futura Medium" pitchFamily="34" charset="0"/>
              </a:rPr>
              <a:t>Direct Dryer Solids Exposure Comparison</a:t>
            </a:r>
          </a:p>
        </p:txBody>
      </p:sp>
      <p:sp>
        <p:nvSpPr>
          <p:cNvPr id="110598" name="Text Box 6"/>
          <p:cNvSpPr txBox="1">
            <a:spLocks noChangeArrowheads="1"/>
          </p:cNvSpPr>
          <p:nvPr/>
        </p:nvSpPr>
        <p:spPr bwMode="auto">
          <a:xfrm>
            <a:off x="685800" y="2901950"/>
            <a:ext cx="1905000" cy="2155975"/>
          </a:xfrm>
          <a:prstGeom prst="rect">
            <a:avLst/>
          </a:prstGeom>
          <a:noFill/>
          <a:ln w="38100" cmpd="dbl">
            <a:noFill/>
            <a:miter lim="800000"/>
            <a:headEnd/>
            <a:tailEnd/>
          </a:ln>
          <a:effectLst/>
        </p:spPr>
        <p:txBody>
          <a:bodyPr wrap="square">
            <a:prstTxWarp prst="textNoShape">
              <a:avLst/>
            </a:prstTxWarp>
            <a:spAutoFit/>
          </a:bodyPr>
          <a:lstStyle/>
          <a:p>
            <a:pPr>
              <a:lnSpc>
                <a:spcPct val="70000"/>
              </a:lnSpc>
              <a:spcBef>
                <a:spcPct val="50000"/>
              </a:spcBef>
            </a:pPr>
            <a:r>
              <a:rPr lang="en-US" sz="1800" dirty="0">
                <a:latin typeface="Futura Medium" pitchFamily="34" charset="0"/>
              </a:rPr>
              <a:t>Pulse</a:t>
            </a:r>
            <a:endParaRPr lang="en-US" sz="1800" dirty="0" smtClean="0">
              <a:latin typeface="Futura Medium" pitchFamily="34" charset="0"/>
            </a:endParaRPr>
          </a:p>
          <a:p>
            <a:pPr>
              <a:lnSpc>
                <a:spcPct val="70000"/>
              </a:lnSpc>
              <a:spcBef>
                <a:spcPct val="50000"/>
              </a:spcBef>
            </a:pPr>
            <a:endParaRPr lang="en-US" sz="1800" dirty="0" smtClean="0">
              <a:latin typeface="Futura Medium" pitchFamily="34" charset="0"/>
            </a:endParaRPr>
          </a:p>
          <a:p>
            <a:pPr>
              <a:lnSpc>
                <a:spcPct val="70000"/>
              </a:lnSpc>
              <a:spcBef>
                <a:spcPct val="50000"/>
              </a:spcBef>
            </a:pPr>
            <a:endParaRPr lang="en-US" sz="1800" dirty="0" smtClean="0">
              <a:latin typeface="Futura Medium" pitchFamily="34" charset="0"/>
            </a:endParaRPr>
          </a:p>
          <a:p>
            <a:pPr>
              <a:lnSpc>
                <a:spcPct val="70000"/>
              </a:lnSpc>
              <a:spcBef>
                <a:spcPct val="50000"/>
              </a:spcBef>
            </a:pPr>
            <a:r>
              <a:rPr lang="en-US" sz="1800" dirty="0" smtClean="0">
                <a:latin typeface="Futura Medium" pitchFamily="34" charset="0"/>
              </a:rPr>
              <a:t>Flash</a:t>
            </a:r>
          </a:p>
          <a:p>
            <a:pPr>
              <a:lnSpc>
                <a:spcPct val="70000"/>
              </a:lnSpc>
              <a:spcBef>
                <a:spcPct val="50000"/>
              </a:spcBef>
            </a:pPr>
            <a:endParaRPr lang="en-US" sz="1800" dirty="0" smtClean="0">
              <a:latin typeface="Futura Medium" pitchFamily="34" charset="0"/>
            </a:endParaRPr>
          </a:p>
          <a:p>
            <a:pPr>
              <a:lnSpc>
                <a:spcPct val="70000"/>
              </a:lnSpc>
              <a:spcBef>
                <a:spcPct val="50000"/>
              </a:spcBef>
            </a:pPr>
            <a:r>
              <a:rPr lang="en-US" sz="1800" dirty="0">
                <a:latin typeface="Futura Medium" pitchFamily="34" charset="0"/>
              </a:rPr>
              <a:t>Conventional Spray</a:t>
            </a:r>
          </a:p>
        </p:txBody>
      </p:sp>
      <p:sp>
        <p:nvSpPr>
          <p:cNvPr id="110599" name="Text Box 7"/>
          <p:cNvSpPr txBox="1">
            <a:spLocks noChangeArrowheads="1"/>
          </p:cNvSpPr>
          <p:nvPr/>
        </p:nvSpPr>
        <p:spPr bwMode="auto">
          <a:xfrm>
            <a:off x="2667000" y="5526088"/>
            <a:ext cx="5791200" cy="511175"/>
          </a:xfrm>
          <a:prstGeom prst="rect">
            <a:avLst/>
          </a:prstGeom>
          <a:noFill/>
          <a:ln w="38100" cmpd="dbl">
            <a:noFill/>
            <a:miter lim="800000"/>
            <a:headEnd/>
            <a:tailEnd/>
          </a:ln>
          <a:effectLst/>
        </p:spPr>
        <p:txBody>
          <a:bodyPr>
            <a:prstTxWarp prst="textNoShape">
              <a:avLst/>
            </a:prstTxWarp>
            <a:spAutoFit/>
          </a:bodyPr>
          <a:lstStyle/>
          <a:p>
            <a:pPr algn="l">
              <a:lnSpc>
                <a:spcPct val="30000"/>
              </a:lnSpc>
              <a:spcBef>
                <a:spcPct val="50000"/>
              </a:spcBef>
            </a:pPr>
            <a:r>
              <a:rPr lang="en-US" sz="2400">
                <a:latin typeface="Futura Medium" pitchFamily="34" charset="0"/>
              </a:rPr>
              <a:t>0	    1            5            30	      60</a:t>
            </a:r>
          </a:p>
          <a:p>
            <a:pPr>
              <a:lnSpc>
                <a:spcPct val="30000"/>
              </a:lnSpc>
              <a:spcBef>
                <a:spcPct val="50000"/>
              </a:spcBef>
            </a:pPr>
            <a:r>
              <a:rPr lang="en-US" sz="2400">
                <a:latin typeface="Futura Medium" pitchFamily="34" charset="0"/>
              </a:rPr>
              <a:t>Residence Time (seconds)</a:t>
            </a:r>
          </a:p>
        </p:txBody>
      </p:sp>
      <p:sp>
        <p:nvSpPr>
          <p:cNvPr id="110600" name="Line 8"/>
          <p:cNvSpPr>
            <a:spLocks noChangeShapeType="1"/>
          </p:cNvSpPr>
          <p:nvPr/>
        </p:nvSpPr>
        <p:spPr bwMode="auto">
          <a:xfrm>
            <a:off x="5562600" y="4648200"/>
            <a:ext cx="0" cy="304800"/>
          </a:xfrm>
          <a:prstGeom prst="line">
            <a:avLst/>
          </a:prstGeom>
          <a:noFill/>
          <a:ln w="25400">
            <a:solidFill>
              <a:srgbClr val="000000"/>
            </a:solidFill>
            <a:round/>
            <a:headEnd/>
            <a:tailEnd/>
          </a:ln>
          <a:effectLst/>
        </p:spPr>
        <p:txBody>
          <a:bodyPr wrap="none" anchor="ctr">
            <a:prstTxWarp prst="textNoShape">
              <a:avLst/>
            </a:prstTxWarp>
          </a:bodyPr>
          <a:lstStyle/>
          <a:p>
            <a:endParaRPr lang="en-US"/>
          </a:p>
        </p:txBody>
      </p:sp>
      <p:sp>
        <p:nvSpPr>
          <p:cNvPr id="110601" name="Line 9"/>
          <p:cNvSpPr>
            <a:spLocks noChangeShapeType="1"/>
          </p:cNvSpPr>
          <p:nvPr/>
        </p:nvSpPr>
        <p:spPr bwMode="auto">
          <a:xfrm>
            <a:off x="3962400" y="3733800"/>
            <a:ext cx="0" cy="304800"/>
          </a:xfrm>
          <a:prstGeom prst="line">
            <a:avLst/>
          </a:prstGeom>
          <a:noFill/>
          <a:ln w="25400">
            <a:solidFill>
              <a:srgbClr val="000000"/>
            </a:solidFill>
            <a:round/>
            <a:headEnd/>
            <a:tailEnd/>
          </a:ln>
          <a:effectLst/>
        </p:spPr>
        <p:txBody>
          <a:bodyPr wrap="none" anchor="ctr">
            <a:prstTxWarp prst="textNoShape">
              <a:avLst/>
            </a:prstTxWarp>
          </a:bodyPr>
          <a:lstStyle/>
          <a:p>
            <a:endParaRPr lang="en-US"/>
          </a:p>
        </p:txBody>
      </p:sp>
      <p:sp>
        <p:nvSpPr>
          <p:cNvPr id="110602" name="Line 10"/>
          <p:cNvSpPr>
            <a:spLocks noChangeShapeType="1"/>
          </p:cNvSpPr>
          <p:nvPr/>
        </p:nvSpPr>
        <p:spPr bwMode="auto">
          <a:xfrm>
            <a:off x="8077200" y="4648200"/>
            <a:ext cx="0" cy="304800"/>
          </a:xfrm>
          <a:prstGeom prst="line">
            <a:avLst/>
          </a:prstGeom>
          <a:noFill/>
          <a:ln w="25400">
            <a:solidFill>
              <a:srgbClr val="000000"/>
            </a:solidFill>
            <a:round/>
            <a:headEnd/>
            <a:tailEnd/>
          </a:ln>
          <a:effectLst/>
        </p:spPr>
        <p:txBody>
          <a:bodyPr wrap="none" anchor="ctr">
            <a:prstTxWarp prst="textNoShape">
              <a:avLst/>
            </a:prstTxWarp>
          </a:bodyPr>
          <a:lstStyle/>
          <a:p>
            <a:endParaRPr lang="en-US"/>
          </a:p>
        </p:txBody>
      </p:sp>
      <p:sp>
        <p:nvSpPr>
          <p:cNvPr id="110603" name="Line 11"/>
          <p:cNvSpPr>
            <a:spLocks noChangeShapeType="1"/>
          </p:cNvSpPr>
          <p:nvPr/>
        </p:nvSpPr>
        <p:spPr bwMode="auto">
          <a:xfrm>
            <a:off x="5334000" y="3733800"/>
            <a:ext cx="0" cy="304800"/>
          </a:xfrm>
          <a:prstGeom prst="line">
            <a:avLst/>
          </a:prstGeom>
          <a:noFill/>
          <a:ln w="25400">
            <a:solidFill>
              <a:srgbClr val="000000"/>
            </a:solidFill>
            <a:round/>
            <a:headEnd/>
            <a:tailEnd/>
          </a:ln>
          <a:effectLst/>
        </p:spPr>
        <p:txBody>
          <a:bodyPr wrap="none" anchor="ctr">
            <a:prstTxWarp prst="textNoShape">
              <a:avLst/>
            </a:prstTxWarp>
          </a:bodyPr>
          <a:lstStyle/>
          <a:p>
            <a:endParaRPr lang="en-US"/>
          </a:p>
        </p:txBody>
      </p:sp>
      <p:sp>
        <p:nvSpPr>
          <p:cNvPr id="110604" name="Line 12"/>
          <p:cNvSpPr>
            <a:spLocks noChangeShapeType="1"/>
          </p:cNvSpPr>
          <p:nvPr/>
        </p:nvSpPr>
        <p:spPr bwMode="auto">
          <a:xfrm>
            <a:off x="3124200" y="2895600"/>
            <a:ext cx="0" cy="304800"/>
          </a:xfrm>
          <a:prstGeom prst="line">
            <a:avLst/>
          </a:prstGeom>
          <a:noFill/>
          <a:ln w="25400">
            <a:solidFill>
              <a:srgbClr val="000000"/>
            </a:solidFill>
            <a:round/>
            <a:headEnd/>
            <a:tailEnd/>
          </a:ln>
          <a:effectLst/>
        </p:spPr>
        <p:txBody>
          <a:bodyPr wrap="none" anchor="ctr">
            <a:prstTxWarp prst="textNoShape">
              <a:avLst/>
            </a:prstTxWarp>
          </a:bodyPr>
          <a:lstStyle/>
          <a:p>
            <a:endParaRPr lang="en-US"/>
          </a:p>
        </p:txBody>
      </p:sp>
      <p:sp>
        <p:nvSpPr>
          <p:cNvPr id="110605" name="Rectangle 13"/>
          <p:cNvSpPr>
            <a:spLocks noChangeArrowheads="1"/>
          </p:cNvSpPr>
          <p:nvPr/>
        </p:nvSpPr>
        <p:spPr bwMode="auto">
          <a:xfrm>
            <a:off x="3962400" y="3810000"/>
            <a:ext cx="1371600" cy="152400"/>
          </a:xfrm>
          <a:prstGeom prst="rect">
            <a:avLst/>
          </a:prstGeom>
          <a:solidFill>
            <a:schemeClr val="bg1"/>
          </a:solidFill>
          <a:ln w="3175">
            <a:solidFill>
              <a:srgbClr val="000000"/>
            </a:solidFill>
            <a:miter lim="800000"/>
            <a:headEnd/>
            <a:tailEnd/>
          </a:ln>
          <a:effectLst/>
        </p:spPr>
        <p:txBody>
          <a:bodyPr wrap="none" anchor="ctr">
            <a:prstTxWarp prst="textNoShape">
              <a:avLst/>
            </a:prstTxWarp>
          </a:bodyPr>
          <a:lstStyle/>
          <a:p>
            <a:endParaRPr lang="en-US"/>
          </a:p>
        </p:txBody>
      </p:sp>
      <p:sp>
        <p:nvSpPr>
          <p:cNvPr id="110606" name="Rectangle 14"/>
          <p:cNvSpPr>
            <a:spLocks noChangeArrowheads="1"/>
          </p:cNvSpPr>
          <p:nvPr/>
        </p:nvSpPr>
        <p:spPr bwMode="auto">
          <a:xfrm>
            <a:off x="5562600" y="4724400"/>
            <a:ext cx="2514600" cy="152400"/>
          </a:xfrm>
          <a:prstGeom prst="rect">
            <a:avLst/>
          </a:prstGeom>
          <a:solidFill>
            <a:schemeClr val="bg1"/>
          </a:solidFill>
          <a:ln w="3175">
            <a:solidFill>
              <a:srgbClr val="000000"/>
            </a:solidFill>
            <a:miter lim="800000"/>
            <a:headEnd/>
            <a:tailEnd/>
          </a:ln>
          <a:effectLst/>
        </p:spPr>
        <p:txBody>
          <a:bodyPr wrap="none" anchor="ctr">
            <a:prstTxWarp prst="textNoShape">
              <a:avLst/>
            </a:prstTxWarp>
          </a:bodyPr>
          <a:lstStyle/>
          <a:p>
            <a:endParaRPr lang="en-US"/>
          </a:p>
        </p:txBody>
      </p:sp>
      <p:sp>
        <p:nvSpPr>
          <p:cNvPr id="110607" name="Rectangle 15"/>
          <p:cNvSpPr>
            <a:spLocks noChangeArrowheads="1"/>
          </p:cNvSpPr>
          <p:nvPr/>
        </p:nvSpPr>
        <p:spPr bwMode="auto">
          <a:xfrm>
            <a:off x="3124200" y="2971800"/>
            <a:ext cx="457200" cy="152400"/>
          </a:xfrm>
          <a:prstGeom prst="rect">
            <a:avLst/>
          </a:prstGeom>
          <a:solidFill>
            <a:schemeClr val="bg1"/>
          </a:solidFill>
          <a:ln w="3175">
            <a:solidFill>
              <a:srgbClr val="000000"/>
            </a:solidFill>
            <a:miter lim="800000"/>
            <a:headEnd/>
            <a:tailEnd/>
          </a:ln>
          <a:effectLst/>
        </p:spPr>
        <p:txBody>
          <a:bodyPr wrap="none" anchor="ctr">
            <a:prstTxWarp prst="textNoShape">
              <a:avLst/>
            </a:prstTxWarp>
          </a:bodyPr>
          <a:lstStyle/>
          <a:p>
            <a:endParaRPr lang="en-US"/>
          </a:p>
        </p:txBody>
      </p:sp>
      <p:sp>
        <p:nvSpPr>
          <p:cNvPr id="110608" name="Line 16"/>
          <p:cNvSpPr>
            <a:spLocks noChangeShapeType="1"/>
          </p:cNvSpPr>
          <p:nvPr/>
        </p:nvSpPr>
        <p:spPr bwMode="auto">
          <a:xfrm>
            <a:off x="3581400" y="2895600"/>
            <a:ext cx="0" cy="304800"/>
          </a:xfrm>
          <a:prstGeom prst="line">
            <a:avLst/>
          </a:prstGeom>
          <a:noFill/>
          <a:ln w="25400">
            <a:solidFill>
              <a:srgbClr val="000000"/>
            </a:solidFill>
            <a:round/>
            <a:headEnd/>
            <a:tailEnd/>
          </a:ln>
          <a:effectLst/>
        </p:spPr>
        <p:txBody>
          <a:bodyPr wrap="none" anchor="ctr">
            <a:prstTxWarp prst="textNoShape">
              <a:avLst/>
            </a:prstTxWarp>
          </a:bodyPr>
          <a:lstStyle/>
          <a:p>
            <a:endParaRPr lang="en-US"/>
          </a:p>
        </p:txBody>
      </p:sp>
      <p:sp>
        <p:nvSpPr>
          <p:cNvPr id="110609" name="Line 17"/>
          <p:cNvSpPr>
            <a:spLocks noChangeShapeType="1"/>
          </p:cNvSpPr>
          <p:nvPr/>
        </p:nvSpPr>
        <p:spPr bwMode="auto">
          <a:xfrm>
            <a:off x="4114800" y="2286000"/>
            <a:ext cx="0" cy="2971800"/>
          </a:xfrm>
          <a:prstGeom prst="line">
            <a:avLst/>
          </a:prstGeom>
          <a:noFill/>
          <a:ln w="3175">
            <a:solidFill>
              <a:srgbClr val="969696"/>
            </a:solidFill>
            <a:prstDash val="dash"/>
            <a:round/>
            <a:headEnd/>
            <a:tailEnd/>
          </a:ln>
          <a:effectLst/>
        </p:spPr>
        <p:txBody>
          <a:bodyPr wrap="none" anchor="ctr">
            <a:prstTxWarp prst="textNoShape">
              <a:avLst/>
            </a:prstTxWarp>
          </a:bodyPr>
          <a:lstStyle/>
          <a:p>
            <a:endParaRPr lang="en-US"/>
          </a:p>
        </p:txBody>
      </p:sp>
      <p:sp>
        <p:nvSpPr>
          <p:cNvPr id="110610" name="Line 18"/>
          <p:cNvSpPr>
            <a:spLocks noChangeShapeType="1"/>
          </p:cNvSpPr>
          <p:nvPr/>
        </p:nvSpPr>
        <p:spPr bwMode="auto">
          <a:xfrm>
            <a:off x="4572000" y="2286000"/>
            <a:ext cx="0" cy="2971800"/>
          </a:xfrm>
          <a:prstGeom prst="line">
            <a:avLst/>
          </a:prstGeom>
          <a:noFill/>
          <a:ln w="3175">
            <a:solidFill>
              <a:srgbClr val="969696"/>
            </a:solidFill>
            <a:prstDash val="dash"/>
            <a:round/>
            <a:headEnd/>
            <a:tailEnd/>
          </a:ln>
          <a:effectLst/>
        </p:spPr>
        <p:txBody>
          <a:bodyPr wrap="none" anchor="ctr">
            <a:prstTxWarp prst="textNoShape">
              <a:avLst/>
            </a:prstTxWarp>
          </a:bodyPr>
          <a:lstStyle/>
          <a:p>
            <a:endParaRPr lang="en-US"/>
          </a:p>
        </p:txBody>
      </p:sp>
      <p:sp>
        <p:nvSpPr>
          <p:cNvPr id="110611" name="Line 19"/>
          <p:cNvSpPr>
            <a:spLocks noChangeShapeType="1"/>
          </p:cNvSpPr>
          <p:nvPr/>
        </p:nvSpPr>
        <p:spPr bwMode="auto">
          <a:xfrm>
            <a:off x="4876800" y="2286000"/>
            <a:ext cx="0" cy="2971800"/>
          </a:xfrm>
          <a:prstGeom prst="line">
            <a:avLst/>
          </a:prstGeom>
          <a:noFill/>
          <a:ln w="3175">
            <a:solidFill>
              <a:srgbClr val="969696"/>
            </a:solidFill>
            <a:prstDash val="dash"/>
            <a:round/>
            <a:headEnd/>
            <a:tailEnd/>
          </a:ln>
          <a:effectLst/>
        </p:spPr>
        <p:txBody>
          <a:bodyPr wrap="none" anchor="ctr">
            <a:prstTxWarp prst="textNoShape">
              <a:avLst/>
            </a:prstTxWarp>
          </a:bodyPr>
          <a:lstStyle/>
          <a:p>
            <a:endParaRPr lang="en-US"/>
          </a:p>
        </p:txBody>
      </p:sp>
      <p:sp>
        <p:nvSpPr>
          <p:cNvPr id="110612" name="Line 20"/>
          <p:cNvSpPr>
            <a:spLocks noChangeShapeType="1"/>
          </p:cNvSpPr>
          <p:nvPr/>
        </p:nvSpPr>
        <p:spPr bwMode="auto">
          <a:xfrm>
            <a:off x="5105400" y="2286000"/>
            <a:ext cx="0" cy="2971800"/>
          </a:xfrm>
          <a:prstGeom prst="line">
            <a:avLst/>
          </a:prstGeom>
          <a:noFill/>
          <a:ln w="3175">
            <a:solidFill>
              <a:srgbClr val="969696"/>
            </a:solidFill>
            <a:prstDash val="dash"/>
            <a:round/>
            <a:headEnd/>
            <a:tailEnd/>
          </a:ln>
          <a:effectLst/>
        </p:spPr>
        <p:txBody>
          <a:bodyPr wrap="none" anchor="ctr">
            <a:prstTxWarp prst="textNoShape">
              <a:avLst/>
            </a:prstTxWarp>
          </a:bodyPr>
          <a:lstStyle/>
          <a:p>
            <a:endParaRPr lang="en-US"/>
          </a:p>
        </p:txBody>
      </p:sp>
      <p:sp>
        <p:nvSpPr>
          <p:cNvPr id="110613" name="Line 21"/>
          <p:cNvSpPr>
            <a:spLocks noChangeShapeType="1"/>
          </p:cNvSpPr>
          <p:nvPr/>
        </p:nvSpPr>
        <p:spPr bwMode="auto">
          <a:xfrm>
            <a:off x="5257800" y="2286000"/>
            <a:ext cx="0" cy="2971800"/>
          </a:xfrm>
          <a:prstGeom prst="line">
            <a:avLst/>
          </a:prstGeom>
          <a:noFill/>
          <a:ln w="3175">
            <a:solidFill>
              <a:srgbClr val="969696"/>
            </a:solidFill>
            <a:prstDash val="dash"/>
            <a:round/>
            <a:headEnd/>
            <a:tailEnd/>
          </a:ln>
          <a:effectLst/>
        </p:spPr>
        <p:txBody>
          <a:bodyPr wrap="none" anchor="ctr">
            <a:prstTxWarp prst="textNoShape">
              <a:avLst/>
            </a:prstTxWarp>
          </a:bodyPr>
          <a:lstStyle/>
          <a:p>
            <a:endParaRPr lang="en-US"/>
          </a:p>
        </p:txBody>
      </p:sp>
      <p:sp>
        <p:nvSpPr>
          <p:cNvPr id="110614" name="Line 22"/>
          <p:cNvSpPr>
            <a:spLocks noChangeShapeType="1"/>
          </p:cNvSpPr>
          <p:nvPr/>
        </p:nvSpPr>
        <p:spPr bwMode="auto">
          <a:xfrm>
            <a:off x="5410200" y="2286000"/>
            <a:ext cx="0" cy="2971800"/>
          </a:xfrm>
          <a:prstGeom prst="line">
            <a:avLst/>
          </a:prstGeom>
          <a:noFill/>
          <a:ln w="3175">
            <a:solidFill>
              <a:srgbClr val="969696"/>
            </a:solidFill>
            <a:prstDash val="dash"/>
            <a:round/>
            <a:headEnd/>
            <a:tailEnd/>
          </a:ln>
          <a:effectLst/>
        </p:spPr>
        <p:txBody>
          <a:bodyPr wrap="none" anchor="ctr">
            <a:prstTxWarp prst="textNoShape">
              <a:avLst/>
            </a:prstTxWarp>
          </a:bodyPr>
          <a:lstStyle/>
          <a:p>
            <a:endParaRPr lang="en-US"/>
          </a:p>
        </p:txBody>
      </p:sp>
      <p:sp>
        <p:nvSpPr>
          <p:cNvPr id="110615" name="Line 23"/>
          <p:cNvSpPr>
            <a:spLocks noChangeShapeType="1"/>
          </p:cNvSpPr>
          <p:nvPr/>
        </p:nvSpPr>
        <p:spPr bwMode="auto">
          <a:xfrm>
            <a:off x="5334000" y="2286000"/>
            <a:ext cx="0" cy="2971800"/>
          </a:xfrm>
          <a:prstGeom prst="line">
            <a:avLst/>
          </a:prstGeom>
          <a:noFill/>
          <a:ln w="3175">
            <a:solidFill>
              <a:srgbClr val="969696"/>
            </a:solidFill>
            <a:prstDash val="dash"/>
            <a:round/>
            <a:headEnd/>
            <a:tailEnd/>
          </a:ln>
          <a:effectLst/>
        </p:spPr>
        <p:txBody>
          <a:bodyPr wrap="none" anchor="ctr">
            <a:prstTxWarp prst="textNoShape">
              <a:avLst/>
            </a:prstTxWarp>
          </a:bodyPr>
          <a:lstStyle/>
          <a:p>
            <a:endParaRPr lang="en-US"/>
          </a:p>
        </p:txBody>
      </p:sp>
      <p:sp>
        <p:nvSpPr>
          <p:cNvPr id="110616" name="Line 24"/>
          <p:cNvSpPr>
            <a:spLocks noChangeShapeType="1"/>
          </p:cNvSpPr>
          <p:nvPr/>
        </p:nvSpPr>
        <p:spPr bwMode="auto">
          <a:xfrm>
            <a:off x="3505200" y="2286000"/>
            <a:ext cx="0" cy="2971800"/>
          </a:xfrm>
          <a:prstGeom prst="line">
            <a:avLst/>
          </a:prstGeom>
          <a:noFill/>
          <a:ln w="3175">
            <a:solidFill>
              <a:srgbClr val="969696"/>
            </a:solidFill>
            <a:prstDash val="dash"/>
            <a:round/>
            <a:headEnd/>
            <a:tailEnd/>
          </a:ln>
          <a:effectLst/>
        </p:spPr>
        <p:txBody>
          <a:bodyPr wrap="none" anchor="ctr">
            <a:prstTxWarp prst="textNoShape">
              <a:avLst/>
            </a:prstTxWarp>
          </a:bodyPr>
          <a:lstStyle/>
          <a:p>
            <a:endParaRPr lang="en-US"/>
          </a:p>
        </p:txBody>
      </p:sp>
      <p:sp>
        <p:nvSpPr>
          <p:cNvPr id="110617" name="Text Box 25"/>
          <p:cNvSpPr txBox="1">
            <a:spLocks noChangeArrowheads="1"/>
          </p:cNvSpPr>
          <p:nvPr/>
        </p:nvSpPr>
        <p:spPr bwMode="auto">
          <a:xfrm>
            <a:off x="3581400" y="2895600"/>
            <a:ext cx="1447800" cy="314325"/>
          </a:xfrm>
          <a:prstGeom prst="rect">
            <a:avLst/>
          </a:prstGeom>
          <a:noFill/>
          <a:ln w="38100" cmpd="dbl">
            <a:noFill/>
            <a:miter lim="800000"/>
            <a:headEnd/>
            <a:tailEnd/>
          </a:ln>
          <a:effectLst/>
        </p:spPr>
        <p:txBody>
          <a:bodyPr>
            <a:prstTxWarp prst="textNoShape">
              <a:avLst/>
            </a:prstTxWarp>
            <a:spAutoFit/>
          </a:bodyPr>
          <a:lstStyle/>
          <a:p>
            <a:pPr>
              <a:spcBef>
                <a:spcPct val="50000"/>
              </a:spcBef>
            </a:pPr>
            <a:r>
              <a:rPr lang="en-US" sz="1400">
                <a:latin typeface="Futura Medium" pitchFamily="34" charset="0"/>
              </a:rPr>
              <a:t>Avg = .5 sec</a:t>
            </a:r>
          </a:p>
        </p:txBody>
      </p:sp>
      <p:sp>
        <p:nvSpPr>
          <p:cNvPr id="110618" name="Text Box 26"/>
          <p:cNvSpPr txBox="1">
            <a:spLocks noChangeArrowheads="1"/>
          </p:cNvSpPr>
          <p:nvPr/>
        </p:nvSpPr>
        <p:spPr bwMode="auto">
          <a:xfrm>
            <a:off x="3962400" y="3429000"/>
            <a:ext cx="1447800" cy="314325"/>
          </a:xfrm>
          <a:prstGeom prst="rect">
            <a:avLst/>
          </a:prstGeom>
          <a:noFill/>
          <a:ln w="38100" cmpd="dbl">
            <a:noFill/>
            <a:miter lim="800000"/>
            <a:headEnd/>
            <a:tailEnd/>
          </a:ln>
          <a:effectLst/>
        </p:spPr>
        <p:txBody>
          <a:bodyPr>
            <a:prstTxWarp prst="textNoShape">
              <a:avLst/>
            </a:prstTxWarp>
            <a:spAutoFit/>
          </a:bodyPr>
          <a:lstStyle/>
          <a:p>
            <a:pPr>
              <a:spcBef>
                <a:spcPct val="50000"/>
              </a:spcBef>
            </a:pPr>
            <a:r>
              <a:rPr lang="en-US" sz="1400">
                <a:latin typeface="Futura Medium" pitchFamily="34" charset="0"/>
              </a:rPr>
              <a:t>Avg = 3 sec</a:t>
            </a:r>
          </a:p>
        </p:txBody>
      </p:sp>
      <p:sp>
        <p:nvSpPr>
          <p:cNvPr id="110619" name="Text Box 27"/>
          <p:cNvSpPr txBox="1">
            <a:spLocks noChangeArrowheads="1"/>
          </p:cNvSpPr>
          <p:nvPr/>
        </p:nvSpPr>
        <p:spPr bwMode="auto">
          <a:xfrm>
            <a:off x="6172200" y="4343400"/>
            <a:ext cx="1447800" cy="314325"/>
          </a:xfrm>
          <a:prstGeom prst="rect">
            <a:avLst/>
          </a:prstGeom>
          <a:noFill/>
          <a:ln w="38100" cmpd="dbl">
            <a:noFill/>
            <a:miter lim="800000"/>
            <a:headEnd/>
            <a:tailEnd/>
          </a:ln>
          <a:effectLst/>
        </p:spPr>
        <p:txBody>
          <a:bodyPr>
            <a:prstTxWarp prst="textNoShape">
              <a:avLst/>
            </a:prstTxWarp>
            <a:spAutoFit/>
          </a:bodyPr>
          <a:lstStyle/>
          <a:p>
            <a:pPr>
              <a:spcBef>
                <a:spcPct val="50000"/>
              </a:spcBef>
            </a:pPr>
            <a:r>
              <a:rPr lang="en-US" sz="1400" dirty="0" err="1">
                <a:latin typeface="Futura Medium" pitchFamily="34" charset="0"/>
              </a:rPr>
              <a:t>Avg</a:t>
            </a:r>
            <a:r>
              <a:rPr lang="en-US" sz="1400" dirty="0">
                <a:latin typeface="Futura Medium" pitchFamily="34" charset="0"/>
              </a:rPr>
              <a:t> = </a:t>
            </a:r>
            <a:r>
              <a:rPr lang="en-US" sz="1400" dirty="0" smtClean="0">
                <a:latin typeface="Futura Medium" pitchFamily="34" charset="0"/>
              </a:rPr>
              <a:t>20 </a:t>
            </a:r>
            <a:r>
              <a:rPr lang="en-US" sz="1400" dirty="0">
                <a:latin typeface="Futura Medium" pitchFamily="34" charset="0"/>
              </a:rPr>
              <a:t>sec</a:t>
            </a:r>
          </a:p>
        </p:txBody>
      </p:sp>
      <p:sp>
        <p:nvSpPr>
          <p:cNvPr id="110620" name="Line 28"/>
          <p:cNvSpPr>
            <a:spLocks noChangeShapeType="1"/>
          </p:cNvSpPr>
          <p:nvPr/>
        </p:nvSpPr>
        <p:spPr bwMode="auto">
          <a:xfrm>
            <a:off x="3505200" y="2895600"/>
            <a:ext cx="0" cy="304800"/>
          </a:xfrm>
          <a:prstGeom prst="line">
            <a:avLst/>
          </a:prstGeom>
          <a:noFill/>
          <a:ln w="50800">
            <a:solidFill>
              <a:srgbClr val="000000"/>
            </a:solidFill>
            <a:round/>
            <a:headEnd/>
            <a:tailEnd/>
          </a:ln>
          <a:effectLst/>
        </p:spPr>
        <p:txBody>
          <a:bodyPr wrap="none" anchor="ctr">
            <a:prstTxWarp prst="textNoShape">
              <a:avLst/>
            </a:prstTxWarp>
          </a:bodyPr>
          <a:lstStyle/>
          <a:p>
            <a:endParaRPr lang="en-US"/>
          </a:p>
        </p:txBody>
      </p:sp>
      <p:sp>
        <p:nvSpPr>
          <p:cNvPr id="110621" name="Line 29"/>
          <p:cNvSpPr>
            <a:spLocks noChangeShapeType="1"/>
          </p:cNvSpPr>
          <p:nvPr/>
        </p:nvSpPr>
        <p:spPr bwMode="auto">
          <a:xfrm>
            <a:off x="4876800" y="3733800"/>
            <a:ext cx="0" cy="304800"/>
          </a:xfrm>
          <a:prstGeom prst="line">
            <a:avLst/>
          </a:prstGeom>
          <a:noFill/>
          <a:ln w="50800">
            <a:solidFill>
              <a:srgbClr val="000000"/>
            </a:solidFill>
            <a:round/>
            <a:headEnd/>
            <a:tailEnd/>
          </a:ln>
          <a:effectLst/>
        </p:spPr>
        <p:txBody>
          <a:bodyPr wrap="none" anchor="ctr">
            <a:prstTxWarp prst="textNoShape">
              <a:avLst/>
            </a:prstTxWarp>
          </a:bodyPr>
          <a:lstStyle/>
          <a:p>
            <a:endParaRPr lang="en-US"/>
          </a:p>
        </p:txBody>
      </p:sp>
      <p:sp>
        <p:nvSpPr>
          <p:cNvPr id="110622" name="Line 30"/>
          <p:cNvSpPr>
            <a:spLocks noChangeShapeType="1"/>
          </p:cNvSpPr>
          <p:nvPr/>
        </p:nvSpPr>
        <p:spPr bwMode="auto">
          <a:xfrm>
            <a:off x="6477000" y="4648200"/>
            <a:ext cx="0" cy="304800"/>
          </a:xfrm>
          <a:prstGeom prst="line">
            <a:avLst/>
          </a:prstGeom>
          <a:noFill/>
          <a:ln w="50800">
            <a:solidFill>
              <a:srgbClr val="000000"/>
            </a:solidFill>
            <a:round/>
            <a:headEnd/>
            <a:tailEn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685800"/>
          </a:xfrm>
        </p:spPr>
        <p:txBody>
          <a:bodyPr/>
          <a:lstStyle/>
          <a:p>
            <a:r>
              <a:rPr lang="en-US" dirty="0" smtClean="0"/>
              <a:t>Spray Chamber Temperature Zones</a:t>
            </a:r>
            <a:endParaRPr lang="en-US" dirty="0"/>
          </a:p>
        </p:txBody>
      </p:sp>
      <p:grpSp>
        <p:nvGrpSpPr>
          <p:cNvPr id="38" name="Group 37"/>
          <p:cNvGrpSpPr/>
          <p:nvPr/>
        </p:nvGrpSpPr>
        <p:grpSpPr>
          <a:xfrm>
            <a:off x="2514599" y="1524000"/>
            <a:ext cx="1371601" cy="3886200"/>
            <a:chOff x="2285999" y="1524000"/>
            <a:chExt cx="762001" cy="3886200"/>
          </a:xfrm>
        </p:grpSpPr>
        <p:cxnSp>
          <p:nvCxnSpPr>
            <p:cNvPr id="4" name="Straight Connector 3"/>
            <p:cNvCxnSpPr/>
            <p:nvPr/>
          </p:nvCxnSpPr>
          <p:spPr bwMode="auto">
            <a:xfrm>
              <a:off x="2286000" y="1524000"/>
              <a:ext cx="0" cy="2286000"/>
            </a:xfrm>
            <a:prstGeom prst="line">
              <a:avLst/>
            </a:prstGeom>
            <a:ln w="25400">
              <a:solidFill>
                <a:srgbClr val="0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bwMode="auto">
            <a:xfrm>
              <a:off x="2286000" y="1524000"/>
              <a:ext cx="762000" cy="0"/>
            </a:xfrm>
            <a:prstGeom prst="line">
              <a:avLst/>
            </a:prstGeom>
            <a:ln w="25400">
              <a:solidFill>
                <a:srgbClr val="0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bwMode="auto">
            <a:xfrm>
              <a:off x="3048000" y="1524000"/>
              <a:ext cx="0" cy="2286000"/>
            </a:xfrm>
            <a:prstGeom prst="line">
              <a:avLst/>
            </a:prstGeom>
            <a:ln w="25400">
              <a:solidFill>
                <a:srgbClr val="0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bwMode="auto">
            <a:xfrm>
              <a:off x="2286000" y="3810000"/>
              <a:ext cx="762000" cy="0"/>
            </a:xfrm>
            <a:prstGeom prst="line">
              <a:avLst/>
            </a:prstGeom>
            <a:ln>
              <a:solidFill>
                <a:srgbClr val="0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bwMode="auto">
            <a:xfrm>
              <a:off x="2286000" y="3810000"/>
              <a:ext cx="419100" cy="1600200"/>
            </a:xfrm>
            <a:prstGeom prst="line">
              <a:avLst/>
            </a:prstGeom>
            <a:ln>
              <a:solidFill>
                <a:srgbClr val="0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bwMode="auto">
            <a:xfrm flipH="1">
              <a:off x="2705100" y="3810000"/>
              <a:ext cx="342900" cy="1600200"/>
            </a:xfrm>
            <a:prstGeom prst="line">
              <a:avLst/>
            </a:prstGeom>
            <a:ln cmpd="sng">
              <a:solidFill>
                <a:srgbClr val="00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3" name="Rectangle 22"/>
            <p:cNvSpPr/>
            <p:nvPr/>
          </p:nvSpPr>
          <p:spPr bwMode="auto">
            <a:xfrm>
              <a:off x="2286000" y="1524000"/>
              <a:ext cx="762000" cy="533400"/>
            </a:xfrm>
            <a:prstGeom prst="rect">
              <a:avLst/>
            </a:prstGeom>
            <a:gradFill>
              <a:gsLst>
                <a:gs pos="0">
                  <a:srgbClr val="FF0000"/>
                </a:gs>
                <a:gs pos="45000">
                  <a:srgbClr val="FE4A3C"/>
                </a:gs>
                <a:gs pos="70000">
                  <a:srgbClr val="FF5D5D"/>
                </a:gs>
                <a:gs pos="100000">
                  <a:srgbClr val="B20E31"/>
                </a:gs>
              </a:gsLst>
              <a:lin ang="5400000" scaled="0"/>
            </a:gra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Times New Roman" charset="0"/>
              </a:endParaRPr>
            </a:p>
          </p:txBody>
        </p:sp>
        <p:sp>
          <p:nvSpPr>
            <p:cNvPr id="24" name="Rectangle 23"/>
            <p:cNvSpPr/>
            <p:nvPr/>
          </p:nvSpPr>
          <p:spPr bwMode="auto">
            <a:xfrm>
              <a:off x="2286000" y="2057400"/>
              <a:ext cx="762000" cy="990600"/>
            </a:xfrm>
            <a:prstGeom prst="rect">
              <a:avLst/>
            </a:prstGeom>
            <a:gradFill>
              <a:gsLst>
                <a:gs pos="0">
                  <a:srgbClr val="B20E31"/>
                </a:gs>
                <a:gs pos="45000">
                  <a:srgbClr val="F175A1"/>
                </a:gs>
                <a:gs pos="70000">
                  <a:srgbClr val="E20EA5"/>
                </a:gs>
                <a:gs pos="100000">
                  <a:srgbClr val="DB4AF8"/>
                </a:gs>
              </a:gsLst>
              <a:lin ang="5400000" scaled="0"/>
            </a:gra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Times New Roman" charset="0"/>
              </a:endParaRPr>
            </a:p>
          </p:txBody>
        </p:sp>
        <p:sp>
          <p:nvSpPr>
            <p:cNvPr id="25" name="Isosceles Triangle 24"/>
            <p:cNvSpPr/>
            <p:nvPr/>
          </p:nvSpPr>
          <p:spPr bwMode="auto">
            <a:xfrm>
              <a:off x="2285999" y="3809999"/>
              <a:ext cx="761619" cy="1598295"/>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1060704"/>
                <a:gd name="connsiteY0" fmla="*/ 0 h 220980"/>
                <a:gd name="connsiteX1" fmla="*/ 433197 w 1060704"/>
                <a:gd name="connsiteY1" fmla="*/ 220980 h 220980"/>
                <a:gd name="connsiteX2" fmla="*/ 1060704 w 1060704"/>
                <a:gd name="connsiteY2" fmla="*/ 0 h 220980"/>
                <a:gd name="connsiteX3" fmla="*/ 0 w 1060704"/>
                <a:gd name="connsiteY3" fmla="*/ 0 h 220980"/>
                <a:gd name="connsiteX0" fmla="*/ 0 w 1060704"/>
                <a:gd name="connsiteY0" fmla="*/ 0 h 683895"/>
                <a:gd name="connsiteX1" fmla="*/ 417957 w 1060704"/>
                <a:gd name="connsiteY1" fmla="*/ 683895 h 683895"/>
                <a:gd name="connsiteX2" fmla="*/ 1060704 w 1060704"/>
                <a:gd name="connsiteY2" fmla="*/ 0 h 683895"/>
                <a:gd name="connsiteX3" fmla="*/ 0 w 1060704"/>
                <a:gd name="connsiteY3" fmla="*/ 0 h 683895"/>
                <a:gd name="connsiteX0" fmla="*/ 0 w 1089279"/>
                <a:gd name="connsiteY0" fmla="*/ 0 h 1405890"/>
                <a:gd name="connsiteX1" fmla="*/ 446532 w 1089279"/>
                <a:gd name="connsiteY1" fmla="*/ 1405890 h 1405890"/>
                <a:gd name="connsiteX2" fmla="*/ 1089279 w 1089279"/>
                <a:gd name="connsiteY2" fmla="*/ 721995 h 1405890"/>
                <a:gd name="connsiteX3" fmla="*/ 0 w 1089279"/>
                <a:gd name="connsiteY3" fmla="*/ 0 h 1405890"/>
                <a:gd name="connsiteX0" fmla="*/ 0 w 967359"/>
                <a:gd name="connsiteY0" fmla="*/ 0 h 1405890"/>
                <a:gd name="connsiteX1" fmla="*/ 446532 w 967359"/>
                <a:gd name="connsiteY1" fmla="*/ 1405890 h 1405890"/>
                <a:gd name="connsiteX2" fmla="*/ 967359 w 967359"/>
                <a:gd name="connsiteY2" fmla="*/ 24765 h 1405890"/>
                <a:gd name="connsiteX3" fmla="*/ 0 w 967359"/>
                <a:gd name="connsiteY3" fmla="*/ 0 h 1405890"/>
                <a:gd name="connsiteX0" fmla="*/ 0 w 938784"/>
                <a:gd name="connsiteY0" fmla="*/ 0 h 1598295"/>
                <a:gd name="connsiteX1" fmla="*/ 417957 w 938784"/>
                <a:gd name="connsiteY1" fmla="*/ 1598295 h 1598295"/>
                <a:gd name="connsiteX2" fmla="*/ 938784 w 938784"/>
                <a:gd name="connsiteY2" fmla="*/ 217170 h 1598295"/>
                <a:gd name="connsiteX3" fmla="*/ 0 w 938784"/>
                <a:gd name="connsiteY3" fmla="*/ 0 h 1598295"/>
                <a:gd name="connsiteX0" fmla="*/ 0 w 761619"/>
                <a:gd name="connsiteY0" fmla="*/ 0 h 1598295"/>
                <a:gd name="connsiteX1" fmla="*/ 417957 w 761619"/>
                <a:gd name="connsiteY1" fmla="*/ 1598295 h 1598295"/>
                <a:gd name="connsiteX2" fmla="*/ 761619 w 761619"/>
                <a:gd name="connsiteY2" fmla="*/ 0 h 1598295"/>
                <a:gd name="connsiteX3" fmla="*/ 0 w 761619"/>
                <a:gd name="connsiteY3" fmla="*/ 0 h 1598295"/>
              </a:gdLst>
              <a:ahLst/>
              <a:cxnLst>
                <a:cxn ang="0">
                  <a:pos x="connsiteX0" y="connsiteY0"/>
                </a:cxn>
                <a:cxn ang="0">
                  <a:pos x="connsiteX1" y="connsiteY1"/>
                </a:cxn>
                <a:cxn ang="0">
                  <a:pos x="connsiteX2" y="connsiteY2"/>
                </a:cxn>
                <a:cxn ang="0">
                  <a:pos x="connsiteX3" y="connsiteY3"/>
                </a:cxn>
              </a:cxnLst>
              <a:rect l="l" t="t" r="r" b="b"/>
              <a:pathLst>
                <a:path w="761619" h="1598295">
                  <a:moveTo>
                    <a:pt x="0" y="0"/>
                  </a:moveTo>
                  <a:lnTo>
                    <a:pt x="417957" y="1598295"/>
                  </a:lnTo>
                  <a:lnTo>
                    <a:pt x="761619" y="0"/>
                  </a:lnTo>
                  <a:lnTo>
                    <a:pt x="0" y="0"/>
                  </a:lnTo>
                  <a:close/>
                </a:path>
              </a:pathLst>
            </a:custGeom>
            <a:solidFill>
              <a:srgbClr val="00B0F0">
                <a:alpha val="52000"/>
              </a:srgb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Times New Roman" charset="0"/>
              </a:endParaRPr>
            </a:p>
          </p:txBody>
        </p:sp>
        <p:sp>
          <p:nvSpPr>
            <p:cNvPr id="26" name="Rectangle 25"/>
            <p:cNvSpPr/>
            <p:nvPr/>
          </p:nvSpPr>
          <p:spPr bwMode="auto">
            <a:xfrm>
              <a:off x="2286000" y="3048000"/>
              <a:ext cx="762000" cy="758189"/>
            </a:xfrm>
            <a:prstGeom prst="rect">
              <a:avLst/>
            </a:prstGeom>
            <a:gradFill>
              <a:gsLst>
                <a:gs pos="0">
                  <a:srgbClr val="DB4AF8"/>
                </a:gs>
                <a:gs pos="45000">
                  <a:srgbClr val="3EB7F4"/>
                </a:gs>
                <a:gs pos="70000">
                  <a:srgbClr val="47BFFB"/>
                </a:gs>
                <a:gs pos="100000">
                  <a:srgbClr val="69D8FF"/>
                </a:gs>
              </a:gsLst>
              <a:lin ang="5400000" scaled="0"/>
            </a:gra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Times New Roman" charset="0"/>
              </a:endParaRPr>
            </a:p>
          </p:txBody>
        </p:sp>
      </p:grpSp>
      <p:grpSp>
        <p:nvGrpSpPr>
          <p:cNvPr id="37" name="Group 36"/>
          <p:cNvGrpSpPr/>
          <p:nvPr/>
        </p:nvGrpSpPr>
        <p:grpSpPr>
          <a:xfrm>
            <a:off x="5257799" y="1524000"/>
            <a:ext cx="1371601" cy="3886200"/>
            <a:chOff x="5029199" y="1524000"/>
            <a:chExt cx="762001" cy="3886200"/>
          </a:xfrm>
        </p:grpSpPr>
        <p:cxnSp>
          <p:nvCxnSpPr>
            <p:cNvPr id="27" name="Straight Connector 26"/>
            <p:cNvCxnSpPr/>
            <p:nvPr/>
          </p:nvCxnSpPr>
          <p:spPr bwMode="auto">
            <a:xfrm>
              <a:off x="5029200" y="1524000"/>
              <a:ext cx="0" cy="2286000"/>
            </a:xfrm>
            <a:prstGeom prst="line">
              <a:avLst/>
            </a:prstGeom>
            <a:ln w="25400">
              <a:solidFill>
                <a:srgbClr val="0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bwMode="auto">
            <a:xfrm>
              <a:off x="5029200" y="1524000"/>
              <a:ext cx="762000" cy="0"/>
            </a:xfrm>
            <a:prstGeom prst="line">
              <a:avLst/>
            </a:prstGeom>
            <a:ln w="25400">
              <a:solidFill>
                <a:srgbClr val="0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bwMode="auto">
            <a:xfrm>
              <a:off x="5791200" y="1524000"/>
              <a:ext cx="0" cy="2286000"/>
            </a:xfrm>
            <a:prstGeom prst="line">
              <a:avLst/>
            </a:prstGeom>
            <a:ln w="25400">
              <a:solidFill>
                <a:srgbClr val="0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bwMode="auto">
            <a:xfrm>
              <a:off x="5029200" y="3810000"/>
              <a:ext cx="762000" cy="0"/>
            </a:xfrm>
            <a:prstGeom prst="line">
              <a:avLst/>
            </a:prstGeom>
            <a:ln>
              <a:solidFill>
                <a:srgbClr val="0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bwMode="auto">
            <a:xfrm>
              <a:off x="5029200" y="3810000"/>
              <a:ext cx="419100" cy="1600200"/>
            </a:xfrm>
            <a:prstGeom prst="line">
              <a:avLst/>
            </a:prstGeom>
            <a:ln>
              <a:solidFill>
                <a:srgbClr val="0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bwMode="auto">
            <a:xfrm flipH="1">
              <a:off x="5448300" y="3810000"/>
              <a:ext cx="342900" cy="1600200"/>
            </a:xfrm>
            <a:prstGeom prst="line">
              <a:avLst/>
            </a:prstGeom>
            <a:ln cmpd="sng">
              <a:solidFill>
                <a:srgbClr val="00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5" name="Isosceles Triangle 24"/>
            <p:cNvSpPr/>
            <p:nvPr/>
          </p:nvSpPr>
          <p:spPr bwMode="auto">
            <a:xfrm>
              <a:off x="5029199" y="3809999"/>
              <a:ext cx="761619" cy="1598295"/>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1060704"/>
                <a:gd name="connsiteY0" fmla="*/ 0 h 220980"/>
                <a:gd name="connsiteX1" fmla="*/ 433197 w 1060704"/>
                <a:gd name="connsiteY1" fmla="*/ 220980 h 220980"/>
                <a:gd name="connsiteX2" fmla="*/ 1060704 w 1060704"/>
                <a:gd name="connsiteY2" fmla="*/ 0 h 220980"/>
                <a:gd name="connsiteX3" fmla="*/ 0 w 1060704"/>
                <a:gd name="connsiteY3" fmla="*/ 0 h 220980"/>
                <a:gd name="connsiteX0" fmla="*/ 0 w 1060704"/>
                <a:gd name="connsiteY0" fmla="*/ 0 h 683895"/>
                <a:gd name="connsiteX1" fmla="*/ 417957 w 1060704"/>
                <a:gd name="connsiteY1" fmla="*/ 683895 h 683895"/>
                <a:gd name="connsiteX2" fmla="*/ 1060704 w 1060704"/>
                <a:gd name="connsiteY2" fmla="*/ 0 h 683895"/>
                <a:gd name="connsiteX3" fmla="*/ 0 w 1060704"/>
                <a:gd name="connsiteY3" fmla="*/ 0 h 683895"/>
                <a:gd name="connsiteX0" fmla="*/ 0 w 1089279"/>
                <a:gd name="connsiteY0" fmla="*/ 0 h 1405890"/>
                <a:gd name="connsiteX1" fmla="*/ 446532 w 1089279"/>
                <a:gd name="connsiteY1" fmla="*/ 1405890 h 1405890"/>
                <a:gd name="connsiteX2" fmla="*/ 1089279 w 1089279"/>
                <a:gd name="connsiteY2" fmla="*/ 721995 h 1405890"/>
                <a:gd name="connsiteX3" fmla="*/ 0 w 1089279"/>
                <a:gd name="connsiteY3" fmla="*/ 0 h 1405890"/>
                <a:gd name="connsiteX0" fmla="*/ 0 w 967359"/>
                <a:gd name="connsiteY0" fmla="*/ 0 h 1405890"/>
                <a:gd name="connsiteX1" fmla="*/ 446532 w 967359"/>
                <a:gd name="connsiteY1" fmla="*/ 1405890 h 1405890"/>
                <a:gd name="connsiteX2" fmla="*/ 967359 w 967359"/>
                <a:gd name="connsiteY2" fmla="*/ 24765 h 1405890"/>
                <a:gd name="connsiteX3" fmla="*/ 0 w 967359"/>
                <a:gd name="connsiteY3" fmla="*/ 0 h 1405890"/>
                <a:gd name="connsiteX0" fmla="*/ 0 w 938784"/>
                <a:gd name="connsiteY0" fmla="*/ 0 h 1598295"/>
                <a:gd name="connsiteX1" fmla="*/ 417957 w 938784"/>
                <a:gd name="connsiteY1" fmla="*/ 1598295 h 1598295"/>
                <a:gd name="connsiteX2" fmla="*/ 938784 w 938784"/>
                <a:gd name="connsiteY2" fmla="*/ 217170 h 1598295"/>
                <a:gd name="connsiteX3" fmla="*/ 0 w 938784"/>
                <a:gd name="connsiteY3" fmla="*/ 0 h 1598295"/>
                <a:gd name="connsiteX0" fmla="*/ 0 w 761619"/>
                <a:gd name="connsiteY0" fmla="*/ 0 h 1598295"/>
                <a:gd name="connsiteX1" fmla="*/ 417957 w 761619"/>
                <a:gd name="connsiteY1" fmla="*/ 1598295 h 1598295"/>
                <a:gd name="connsiteX2" fmla="*/ 761619 w 761619"/>
                <a:gd name="connsiteY2" fmla="*/ 0 h 1598295"/>
                <a:gd name="connsiteX3" fmla="*/ 0 w 761619"/>
                <a:gd name="connsiteY3" fmla="*/ 0 h 1598295"/>
              </a:gdLst>
              <a:ahLst/>
              <a:cxnLst>
                <a:cxn ang="0">
                  <a:pos x="connsiteX0" y="connsiteY0"/>
                </a:cxn>
                <a:cxn ang="0">
                  <a:pos x="connsiteX1" y="connsiteY1"/>
                </a:cxn>
                <a:cxn ang="0">
                  <a:pos x="connsiteX2" y="connsiteY2"/>
                </a:cxn>
                <a:cxn ang="0">
                  <a:pos x="connsiteX3" y="connsiteY3"/>
                </a:cxn>
              </a:cxnLst>
              <a:rect l="l" t="t" r="r" b="b"/>
              <a:pathLst>
                <a:path w="761619" h="1598295">
                  <a:moveTo>
                    <a:pt x="0" y="0"/>
                  </a:moveTo>
                  <a:lnTo>
                    <a:pt x="417957" y="1598295"/>
                  </a:lnTo>
                  <a:lnTo>
                    <a:pt x="761619" y="0"/>
                  </a:lnTo>
                  <a:lnTo>
                    <a:pt x="0" y="0"/>
                  </a:lnTo>
                  <a:close/>
                </a:path>
              </a:pathLst>
            </a:custGeom>
            <a:solidFill>
              <a:srgbClr val="6FCAF7">
                <a:alpha val="52000"/>
              </a:srgb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Times New Roman" charset="0"/>
              </a:endParaRPr>
            </a:p>
          </p:txBody>
        </p:sp>
        <p:sp>
          <p:nvSpPr>
            <p:cNvPr id="36" name="Rectangle 35"/>
            <p:cNvSpPr/>
            <p:nvPr/>
          </p:nvSpPr>
          <p:spPr bwMode="auto">
            <a:xfrm>
              <a:off x="5029200" y="1524000"/>
              <a:ext cx="762000" cy="2282189"/>
            </a:xfrm>
            <a:prstGeom prst="rect">
              <a:avLst/>
            </a:prstGeom>
            <a:solidFill>
              <a:srgbClr val="A4DDFA"/>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Times New Roman" charset="0"/>
              </a:endParaRPr>
            </a:p>
          </p:txBody>
        </p:sp>
      </p:grpSp>
      <p:grpSp>
        <p:nvGrpSpPr>
          <p:cNvPr id="62" name="Group 61"/>
          <p:cNvGrpSpPr/>
          <p:nvPr/>
        </p:nvGrpSpPr>
        <p:grpSpPr>
          <a:xfrm>
            <a:off x="2590800" y="1143000"/>
            <a:ext cx="1219200" cy="1524000"/>
            <a:chOff x="2590800" y="1143000"/>
            <a:chExt cx="1219200" cy="1524000"/>
          </a:xfrm>
        </p:grpSpPr>
        <p:cxnSp>
          <p:nvCxnSpPr>
            <p:cNvPr id="40" name="Straight Connector 39"/>
            <p:cNvCxnSpPr/>
            <p:nvPr/>
          </p:nvCxnSpPr>
          <p:spPr bwMode="auto">
            <a:xfrm>
              <a:off x="3200400" y="1143000"/>
              <a:ext cx="0" cy="533400"/>
            </a:xfrm>
            <a:prstGeom prst="line">
              <a:avLst/>
            </a:prstGeom>
            <a:ln w="19050">
              <a:solidFill>
                <a:srgbClr val="9AF828"/>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bwMode="auto">
            <a:xfrm flipH="1">
              <a:off x="2590800" y="1676400"/>
              <a:ext cx="609600" cy="990600"/>
            </a:xfrm>
            <a:prstGeom prst="line">
              <a:avLst/>
            </a:prstGeom>
            <a:ln w="19050">
              <a:solidFill>
                <a:srgbClr val="9AF828"/>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bwMode="auto">
            <a:xfrm flipH="1">
              <a:off x="2819400" y="1676400"/>
              <a:ext cx="381000" cy="990600"/>
            </a:xfrm>
            <a:prstGeom prst="line">
              <a:avLst/>
            </a:prstGeom>
            <a:ln w="19050">
              <a:solidFill>
                <a:srgbClr val="9AF828"/>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bwMode="auto">
            <a:xfrm flipH="1">
              <a:off x="2971800" y="1676400"/>
              <a:ext cx="228600" cy="990600"/>
            </a:xfrm>
            <a:prstGeom prst="line">
              <a:avLst/>
            </a:prstGeom>
            <a:ln w="19050">
              <a:solidFill>
                <a:srgbClr val="9AF828"/>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bwMode="auto">
            <a:xfrm>
              <a:off x="3200400" y="1676400"/>
              <a:ext cx="304800" cy="988694"/>
            </a:xfrm>
            <a:prstGeom prst="line">
              <a:avLst/>
            </a:prstGeom>
            <a:ln w="19050">
              <a:solidFill>
                <a:srgbClr val="9AF828"/>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bwMode="auto">
            <a:xfrm>
              <a:off x="3200055" y="1676400"/>
              <a:ext cx="457545" cy="990600"/>
            </a:xfrm>
            <a:prstGeom prst="line">
              <a:avLst/>
            </a:prstGeom>
            <a:ln w="19050">
              <a:solidFill>
                <a:srgbClr val="9AF828"/>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bwMode="auto">
            <a:xfrm>
              <a:off x="3200055" y="1676400"/>
              <a:ext cx="609945" cy="990600"/>
            </a:xfrm>
            <a:prstGeom prst="line">
              <a:avLst/>
            </a:prstGeom>
            <a:ln w="19050">
              <a:solidFill>
                <a:srgbClr val="9AF828"/>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61" name="Rectangle 60"/>
          <p:cNvSpPr/>
          <p:nvPr/>
        </p:nvSpPr>
        <p:spPr bwMode="auto">
          <a:xfrm>
            <a:off x="5867400" y="1295400"/>
            <a:ext cx="152400" cy="1752600"/>
          </a:xfrm>
          <a:prstGeom prst="rect">
            <a:avLst/>
          </a:prstGeom>
          <a:gradFill>
            <a:gsLst>
              <a:gs pos="0">
                <a:srgbClr val="FF0000"/>
              </a:gs>
              <a:gs pos="30000">
                <a:srgbClr val="FE948C"/>
              </a:gs>
              <a:gs pos="70000">
                <a:srgbClr val="F468CC"/>
              </a:gs>
              <a:gs pos="100000">
                <a:srgbClr val="A4DDFA"/>
              </a:gs>
            </a:gsLst>
            <a:lin ang="5400000" scaled="0"/>
          </a:gradFill>
          <a:ln w="76200" cap="flat" cmpd="thickThin"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Times New Roman" charset="0"/>
            </a:endParaRPr>
          </a:p>
        </p:txBody>
      </p:sp>
      <p:grpSp>
        <p:nvGrpSpPr>
          <p:cNvPr id="1034" name="Group 1033"/>
          <p:cNvGrpSpPr/>
          <p:nvPr/>
        </p:nvGrpSpPr>
        <p:grpSpPr>
          <a:xfrm>
            <a:off x="5867400" y="1141094"/>
            <a:ext cx="144780" cy="1525906"/>
            <a:chOff x="5867400" y="1141094"/>
            <a:chExt cx="144780" cy="1525906"/>
          </a:xfrm>
        </p:grpSpPr>
        <p:cxnSp>
          <p:nvCxnSpPr>
            <p:cNvPr id="65" name="Straight Connector 64"/>
            <p:cNvCxnSpPr/>
            <p:nvPr/>
          </p:nvCxnSpPr>
          <p:spPr bwMode="auto">
            <a:xfrm>
              <a:off x="5943600" y="1141094"/>
              <a:ext cx="0" cy="533400"/>
            </a:xfrm>
            <a:prstGeom prst="line">
              <a:avLst/>
            </a:prstGeom>
            <a:ln w="19050">
              <a:solidFill>
                <a:srgbClr val="9AF828"/>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bwMode="auto">
            <a:xfrm flipH="1">
              <a:off x="5867400" y="1674494"/>
              <a:ext cx="76200" cy="992506"/>
            </a:xfrm>
            <a:prstGeom prst="line">
              <a:avLst/>
            </a:prstGeom>
            <a:ln w="19050">
              <a:solidFill>
                <a:srgbClr val="9AF828"/>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bwMode="auto">
            <a:xfrm flipH="1">
              <a:off x="5943255" y="1674494"/>
              <a:ext cx="345" cy="992506"/>
            </a:xfrm>
            <a:prstGeom prst="line">
              <a:avLst/>
            </a:prstGeom>
            <a:ln w="19050">
              <a:solidFill>
                <a:srgbClr val="9AF828"/>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bwMode="auto">
            <a:xfrm>
              <a:off x="5943255" y="1674494"/>
              <a:ext cx="68925" cy="990600"/>
            </a:xfrm>
            <a:prstGeom prst="line">
              <a:avLst/>
            </a:prstGeom>
            <a:ln w="19050">
              <a:solidFill>
                <a:srgbClr val="9AF828"/>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1044" name="Group 1043"/>
          <p:cNvGrpSpPr/>
          <p:nvPr/>
        </p:nvGrpSpPr>
        <p:grpSpPr>
          <a:xfrm>
            <a:off x="2590800" y="1676400"/>
            <a:ext cx="1295400" cy="2057400"/>
            <a:chOff x="3962400" y="2057400"/>
            <a:chExt cx="1295400" cy="2057400"/>
          </a:xfrm>
        </p:grpSpPr>
        <p:grpSp>
          <p:nvGrpSpPr>
            <p:cNvPr id="1043" name="Group 1042"/>
            <p:cNvGrpSpPr/>
            <p:nvPr/>
          </p:nvGrpSpPr>
          <p:grpSpPr>
            <a:xfrm>
              <a:off x="3962400" y="2057400"/>
              <a:ext cx="533400" cy="2057400"/>
              <a:chOff x="4267200" y="2057400"/>
              <a:chExt cx="533400" cy="2057400"/>
            </a:xfrm>
          </p:grpSpPr>
          <p:sp>
            <p:nvSpPr>
              <p:cNvPr id="1040" name="Arc 1039"/>
              <p:cNvSpPr/>
              <p:nvPr/>
            </p:nvSpPr>
            <p:spPr bwMode="auto">
              <a:xfrm>
                <a:off x="4434840" y="2362200"/>
                <a:ext cx="152400" cy="1676400"/>
              </a:xfrm>
              <a:prstGeom prst="arc">
                <a:avLst>
                  <a:gd name="adj1" fmla="val 5020428"/>
                  <a:gd name="adj2" fmla="val 15899457"/>
                </a:avLst>
              </a:prstGeom>
              <a:ln>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3" name="Arc 112"/>
              <p:cNvSpPr/>
              <p:nvPr/>
            </p:nvSpPr>
            <p:spPr bwMode="auto">
              <a:xfrm>
                <a:off x="4267200" y="2133600"/>
                <a:ext cx="533400" cy="1981200"/>
              </a:xfrm>
              <a:prstGeom prst="arc">
                <a:avLst>
                  <a:gd name="adj1" fmla="val 5020428"/>
                  <a:gd name="adj2" fmla="val 16008511"/>
                </a:avLst>
              </a:prstGeom>
              <a:ln>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41" name="Arc 1040"/>
              <p:cNvSpPr/>
              <p:nvPr/>
            </p:nvSpPr>
            <p:spPr bwMode="auto">
              <a:xfrm>
                <a:off x="4453890" y="2438400"/>
                <a:ext cx="266700" cy="430529"/>
              </a:xfrm>
              <a:prstGeom prst="arc">
                <a:avLst>
                  <a:gd name="adj1" fmla="val 11324753"/>
                  <a:gd name="adj2" fmla="val 0"/>
                </a:avLst>
              </a:prstGeom>
              <a:ln>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42" name="Arc 1041"/>
              <p:cNvSpPr/>
              <p:nvPr/>
            </p:nvSpPr>
            <p:spPr bwMode="auto">
              <a:xfrm>
                <a:off x="4446270" y="2057400"/>
                <a:ext cx="346710" cy="381000"/>
              </a:xfrm>
              <a:prstGeom prst="arc">
                <a:avLst>
                  <a:gd name="adj1" fmla="val 12393903"/>
                  <a:gd name="adj2" fmla="val 0"/>
                </a:avLst>
              </a:prstGeom>
              <a:ln>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117" name="Group 116"/>
            <p:cNvGrpSpPr/>
            <p:nvPr/>
          </p:nvGrpSpPr>
          <p:grpSpPr>
            <a:xfrm flipH="1">
              <a:off x="4724400" y="2057400"/>
              <a:ext cx="533400" cy="2057400"/>
              <a:chOff x="4267200" y="2057400"/>
              <a:chExt cx="533400" cy="2057400"/>
            </a:xfrm>
            <a:scene3d>
              <a:camera prst="orthographicFront">
                <a:rot lat="0" lon="300000" rev="0"/>
              </a:camera>
              <a:lightRig rig="threePt" dir="t"/>
            </a:scene3d>
          </p:grpSpPr>
          <p:sp>
            <p:nvSpPr>
              <p:cNvPr id="118" name="Arc 117"/>
              <p:cNvSpPr/>
              <p:nvPr/>
            </p:nvSpPr>
            <p:spPr bwMode="auto">
              <a:xfrm>
                <a:off x="4434840" y="2362200"/>
                <a:ext cx="152400" cy="1676400"/>
              </a:xfrm>
              <a:prstGeom prst="arc">
                <a:avLst>
                  <a:gd name="adj1" fmla="val 5020428"/>
                  <a:gd name="adj2" fmla="val 15899457"/>
                </a:avLst>
              </a:prstGeom>
              <a:ln>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9" name="Arc 118"/>
              <p:cNvSpPr/>
              <p:nvPr/>
            </p:nvSpPr>
            <p:spPr bwMode="auto">
              <a:xfrm>
                <a:off x="4267200" y="2133600"/>
                <a:ext cx="533400" cy="1981200"/>
              </a:xfrm>
              <a:prstGeom prst="arc">
                <a:avLst>
                  <a:gd name="adj1" fmla="val 5020428"/>
                  <a:gd name="adj2" fmla="val 16008511"/>
                </a:avLst>
              </a:prstGeom>
              <a:ln>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0" name="Arc 119"/>
              <p:cNvSpPr/>
              <p:nvPr/>
            </p:nvSpPr>
            <p:spPr bwMode="auto">
              <a:xfrm>
                <a:off x="4453890" y="2438400"/>
                <a:ext cx="266700" cy="430529"/>
              </a:xfrm>
              <a:prstGeom prst="arc">
                <a:avLst>
                  <a:gd name="adj1" fmla="val 11324753"/>
                  <a:gd name="adj2" fmla="val 0"/>
                </a:avLst>
              </a:prstGeom>
              <a:ln>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1" name="Arc 120"/>
              <p:cNvSpPr/>
              <p:nvPr/>
            </p:nvSpPr>
            <p:spPr bwMode="auto">
              <a:xfrm>
                <a:off x="4446270" y="2057400"/>
                <a:ext cx="346710" cy="381000"/>
              </a:xfrm>
              <a:prstGeom prst="arc">
                <a:avLst>
                  <a:gd name="adj1" fmla="val 12393903"/>
                  <a:gd name="adj2" fmla="val 0"/>
                </a:avLst>
              </a:prstGeom>
              <a:ln>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pic>
        <p:nvPicPr>
          <p:cNvPr id="104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663" y="1649413"/>
            <a:ext cx="1328737"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610126" y="5486400"/>
            <a:ext cx="851615" cy="461665"/>
          </a:xfrm>
          <a:prstGeom prst="rect">
            <a:avLst/>
          </a:prstGeom>
          <a:noFill/>
        </p:spPr>
        <p:txBody>
          <a:bodyPr wrap="none" rtlCol="0">
            <a:spAutoFit/>
          </a:bodyPr>
          <a:lstStyle/>
          <a:p>
            <a:r>
              <a:rPr lang="en-US" sz="2400" dirty="0" smtClean="0"/>
              <a:t>Pulse</a:t>
            </a:r>
          </a:p>
        </p:txBody>
      </p:sp>
      <p:sp>
        <p:nvSpPr>
          <p:cNvPr id="5" name="TextBox 4"/>
          <p:cNvSpPr txBox="1"/>
          <p:nvPr/>
        </p:nvSpPr>
        <p:spPr>
          <a:xfrm>
            <a:off x="2667000" y="5486400"/>
            <a:ext cx="1143000" cy="461665"/>
          </a:xfrm>
          <a:prstGeom prst="rect">
            <a:avLst/>
          </a:prstGeom>
          <a:noFill/>
        </p:spPr>
        <p:txBody>
          <a:bodyPr wrap="square" rtlCol="0">
            <a:spAutoFit/>
          </a:bodyPr>
          <a:lstStyle/>
          <a:p>
            <a:r>
              <a:rPr lang="en-US" sz="2400" dirty="0" smtClean="0"/>
              <a:t>Spray</a:t>
            </a:r>
          </a:p>
        </p:txBody>
      </p:sp>
    </p:spTree>
    <p:extLst>
      <p:ext uri="{BB962C8B-B14F-4D97-AF65-F5344CB8AC3E}">
        <p14:creationId xmlns:p14="http://schemas.microsoft.com/office/powerpoint/2010/main" val="1662818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838200" y="381000"/>
            <a:ext cx="7772400" cy="1143000"/>
          </a:xfrm>
        </p:spPr>
        <p:txBody>
          <a:bodyPr/>
          <a:lstStyle/>
          <a:p>
            <a:r>
              <a:rPr lang="en-US" sz="4400" dirty="0"/>
              <a:t>Competitive Advantages </a:t>
            </a:r>
            <a:br>
              <a:rPr lang="en-US" sz="4400" dirty="0"/>
            </a:br>
            <a:r>
              <a:rPr lang="en-US" dirty="0"/>
              <a:t>of</a:t>
            </a:r>
            <a:r>
              <a:rPr lang="en-US" dirty="0" smtClean="0"/>
              <a:t> Pulse Combustion Dryers</a:t>
            </a:r>
            <a:endParaRPr lang="en-US" dirty="0"/>
          </a:p>
        </p:txBody>
      </p:sp>
      <p:sp>
        <p:nvSpPr>
          <p:cNvPr id="118787" name="Rectangle 3"/>
          <p:cNvSpPr>
            <a:spLocks noGrp="1" noChangeArrowheads="1"/>
          </p:cNvSpPr>
          <p:nvPr>
            <p:ph type="body" idx="1"/>
          </p:nvPr>
        </p:nvSpPr>
        <p:spPr>
          <a:xfrm>
            <a:off x="685800" y="1676400"/>
            <a:ext cx="7772400" cy="4419600"/>
          </a:xfrm>
          <a:noFill/>
          <a:ln/>
        </p:spPr>
        <p:txBody>
          <a:bodyPr/>
          <a:lstStyle/>
          <a:p>
            <a:pPr>
              <a:lnSpc>
                <a:spcPct val="80000"/>
              </a:lnSpc>
            </a:pPr>
            <a:r>
              <a:rPr lang="en-US" dirty="0"/>
              <a:t>Powder Quality/Characteristics</a:t>
            </a:r>
          </a:p>
          <a:p>
            <a:pPr lvl="1">
              <a:lnSpc>
                <a:spcPct val="80000"/>
              </a:lnSpc>
            </a:pPr>
            <a:r>
              <a:rPr lang="en-US" sz="1800" dirty="0"/>
              <a:t>Very Short Residence Time = Less Degradation</a:t>
            </a:r>
          </a:p>
          <a:p>
            <a:pPr lvl="1">
              <a:lnSpc>
                <a:spcPct val="80000"/>
              </a:lnSpc>
            </a:pPr>
            <a:r>
              <a:rPr lang="en-US" sz="1800" dirty="0"/>
              <a:t>No Mechanical Shear</a:t>
            </a:r>
            <a:endParaRPr lang="en-US" sz="1800" dirty="0" smtClean="0"/>
          </a:p>
          <a:p>
            <a:pPr lvl="1">
              <a:lnSpc>
                <a:spcPct val="80000"/>
              </a:lnSpc>
            </a:pPr>
            <a:r>
              <a:rPr lang="en-US" sz="1800" dirty="0" smtClean="0"/>
              <a:t>Excellent Surface Characteristics</a:t>
            </a:r>
          </a:p>
          <a:p>
            <a:pPr lvl="1">
              <a:lnSpc>
                <a:spcPct val="80000"/>
              </a:lnSpc>
            </a:pPr>
            <a:r>
              <a:rPr lang="en-US" sz="1800" dirty="0" smtClean="0"/>
              <a:t>Freeze Dry Quality</a:t>
            </a:r>
          </a:p>
          <a:p>
            <a:pPr>
              <a:lnSpc>
                <a:spcPct val="80000"/>
              </a:lnSpc>
            </a:pPr>
            <a:r>
              <a:rPr lang="en-US" dirty="0"/>
              <a:t>Operating and Maintenance Costs </a:t>
            </a:r>
          </a:p>
          <a:p>
            <a:pPr lvl="1">
              <a:lnSpc>
                <a:spcPct val="80000"/>
              </a:lnSpc>
            </a:pPr>
            <a:r>
              <a:rPr lang="en-US" sz="1800" dirty="0"/>
              <a:t>High </a:t>
            </a:r>
            <a:r>
              <a:rPr lang="en-US" sz="1800" dirty="0" err="1">
                <a:latin typeface="Garamond" charset="0"/>
                <a:ea typeface="Times New Roman" charset="0"/>
                <a:cs typeface="Times New Roman" charset="0"/>
                <a:sym typeface="Symbol" charset="2"/>
              </a:rPr>
              <a:t></a:t>
            </a:r>
            <a:r>
              <a:rPr lang="en-US" sz="1800" dirty="0"/>
              <a:t> T = Lower Utility Costs</a:t>
            </a:r>
          </a:p>
          <a:p>
            <a:pPr lvl="1">
              <a:lnSpc>
                <a:spcPct val="80000"/>
              </a:lnSpc>
            </a:pPr>
            <a:r>
              <a:rPr lang="en-US" sz="1800" dirty="0"/>
              <a:t>Ability to Handle Higher Solids in Feed = Even Lower Utility Costs</a:t>
            </a:r>
          </a:p>
          <a:p>
            <a:pPr lvl="1">
              <a:lnSpc>
                <a:spcPct val="80000"/>
              </a:lnSpc>
            </a:pPr>
            <a:r>
              <a:rPr lang="en-US" sz="1800" dirty="0"/>
              <a:t>Low Pressure System Reduces Maintenance Costs by up to 90%</a:t>
            </a:r>
          </a:p>
          <a:p>
            <a:pPr lvl="1">
              <a:lnSpc>
                <a:spcPct val="80000"/>
              </a:lnSpc>
            </a:pPr>
            <a:r>
              <a:rPr lang="en-US" sz="1800" dirty="0"/>
              <a:t>Advanced Control </a:t>
            </a:r>
            <a:r>
              <a:rPr lang="en-US" sz="1800" dirty="0" smtClean="0"/>
              <a:t>System is </a:t>
            </a:r>
            <a:r>
              <a:rPr lang="en-US" sz="1800" dirty="0"/>
              <a:t>less labor intensive</a:t>
            </a:r>
          </a:p>
          <a:p>
            <a:pPr>
              <a:lnSpc>
                <a:spcPct val="90000"/>
              </a:lnSpc>
            </a:pPr>
            <a:r>
              <a:rPr lang="en-US" dirty="0"/>
              <a:t>Initial Dryer Acquisition Costs</a:t>
            </a:r>
          </a:p>
          <a:p>
            <a:pPr lvl="1">
              <a:lnSpc>
                <a:spcPct val="90000"/>
              </a:lnSpc>
            </a:pPr>
            <a:r>
              <a:rPr lang="en-US" sz="1800" dirty="0"/>
              <a:t>Competitive </a:t>
            </a:r>
            <a:r>
              <a:rPr lang="en-US" sz="1800" dirty="0" smtClean="0"/>
              <a:t>Pricing</a:t>
            </a:r>
          </a:p>
          <a:p>
            <a:pPr lvl="1">
              <a:lnSpc>
                <a:spcPct val="90000"/>
              </a:lnSpc>
            </a:pPr>
            <a:r>
              <a:rPr lang="en-US" sz="1800" dirty="0" smtClean="0"/>
              <a:t>Modular Construction Reduces Installation Time and Cost</a:t>
            </a:r>
          </a:p>
          <a:p>
            <a:pPr lvl="1">
              <a:lnSpc>
                <a:spcPct val="40000"/>
              </a:lnSpc>
              <a:buNone/>
            </a:pP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87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187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187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187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187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878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1878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1878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1878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1878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8787">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118787">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1187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838200" y="304800"/>
            <a:ext cx="7772400" cy="1143000"/>
          </a:xfrm>
        </p:spPr>
        <p:txBody>
          <a:bodyPr/>
          <a:lstStyle/>
          <a:p>
            <a:r>
              <a:rPr lang="en-US" sz="2800" dirty="0" smtClean="0"/>
              <a:t>Patent Overview</a:t>
            </a:r>
            <a:endParaRPr lang="en-US" sz="2800" dirty="0"/>
          </a:p>
        </p:txBody>
      </p:sp>
      <p:sp>
        <p:nvSpPr>
          <p:cNvPr id="91140" name="Rectangle 4"/>
          <p:cNvSpPr>
            <a:spLocks noChangeArrowheads="1"/>
          </p:cNvSpPr>
          <p:nvPr/>
        </p:nvSpPr>
        <p:spPr bwMode="auto">
          <a:xfrm>
            <a:off x="685800" y="1524000"/>
            <a:ext cx="7924800" cy="4339650"/>
          </a:xfrm>
          <a:prstGeom prst="rect">
            <a:avLst/>
          </a:prstGeom>
          <a:noFill/>
          <a:ln w="76200" cmpd="thickThin">
            <a:noFill/>
            <a:miter lim="800000"/>
            <a:headEnd/>
            <a:tailEnd/>
          </a:ln>
          <a:effectLst/>
        </p:spPr>
        <p:txBody>
          <a:bodyPr>
            <a:prstTxWarp prst="textNoShape">
              <a:avLst/>
            </a:prstTxWarp>
            <a:spAutoFit/>
          </a:bodyPr>
          <a:lstStyle/>
          <a:p>
            <a:pPr algn="l" eaLnBrk="0" hangingPunct="0">
              <a:spcBef>
                <a:spcPct val="50000"/>
              </a:spcBef>
              <a:buFontTx/>
              <a:buChar char="•"/>
            </a:pPr>
            <a:r>
              <a:rPr lang="en-US" sz="2400" dirty="0" smtClean="0">
                <a:latin typeface="Futura Medium" pitchFamily="34" charset="0"/>
              </a:rPr>
              <a:t> Utility</a:t>
            </a:r>
          </a:p>
          <a:p>
            <a:pPr lvl="1" algn="l" eaLnBrk="0" hangingPunct="0">
              <a:spcBef>
                <a:spcPct val="50000"/>
              </a:spcBef>
              <a:buFontTx/>
              <a:buChar char="•"/>
            </a:pPr>
            <a:r>
              <a:rPr lang="en-US" sz="2400" dirty="0" smtClean="0">
                <a:latin typeface="Futura Medium" pitchFamily="34" charset="0"/>
              </a:rPr>
              <a:t>Inlet Air Diode</a:t>
            </a:r>
          </a:p>
          <a:p>
            <a:pPr lvl="1" algn="l" eaLnBrk="0" hangingPunct="0">
              <a:spcBef>
                <a:spcPct val="50000"/>
              </a:spcBef>
              <a:buFontTx/>
              <a:buChar char="•"/>
            </a:pPr>
            <a:r>
              <a:rPr lang="en-US" sz="2400" dirty="0" smtClean="0">
                <a:latin typeface="Futura Medium" pitchFamily="34" charset="0"/>
              </a:rPr>
              <a:t>Particle Size Control</a:t>
            </a:r>
          </a:p>
          <a:p>
            <a:pPr algn="l" eaLnBrk="0" hangingPunct="0">
              <a:spcBef>
                <a:spcPct val="50000"/>
              </a:spcBef>
              <a:buFontTx/>
              <a:buChar char="•"/>
            </a:pPr>
            <a:r>
              <a:rPr lang="en-US" sz="2400" dirty="0" smtClean="0">
                <a:latin typeface="Futura Medium" pitchFamily="34" charset="0"/>
              </a:rPr>
              <a:t> Process – Pulse Drying of:</a:t>
            </a:r>
          </a:p>
          <a:p>
            <a:pPr lvl="1" algn="l" eaLnBrk="0" hangingPunct="0">
              <a:spcBef>
                <a:spcPct val="50000"/>
              </a:spcBef>
              <a:buFontTx/>
              <a:buChar char="•"/>
            </a:pPr>
            <a:r>
              <a:rPr lang="en-US" sz="2400" dirty="0" smtClean="0">
                <a:latin typeface="Futura Medium" pitchFamily="34" charset="0"/>
              </a:rPr>
              <a:t>Condensed Distiller’s </a:t>
            </a:r>
            <a:r>
              <a:rPr lang="en-US" sz="2400" dirty="0" err="1" smtClean="0">
                <a:latin typeface="Futura Medium" pitchFamily="34" charset="0"/>
              </a:rPr>
              <a:t>Solubles</a:t>
            </a:r>
            <a:endParaRPr lang="en-US" sz="2400" dirty="0" smtClean="0">
              <a:latin typeface="Futura Medium" pitchFamily="34" charset="0"/>
            </a:endParaRPr>
          </a:p>
          <a:p>
            <a:pPr lvl="1" algn="l" eaLnBrk="0" hangingPunct="0">
              <a:spcBef>
                <a:spcPct val="50000"/>
              </a:spcBef>
              <a:buFontTx/>
              <a:buChar char="•"/>
            </a:pPr>
            <a:r>
              <a:rPr lang="en-US" sz="2400" dirty="0" smtClean="0">
                <a:latin typeface="Futura Medium" pitchFamily="34" charset="0"/>
              </a:rPr>
              <a:t>Beneficial Live Viruses</a:t>
            </a:r>
          </a:p>
          <a:p>
            <a:pPr algn="l" eaLnBrk="0" hangingPunct="0">
              <a:spcBef>
                <a:spcPct val="50000"/>
              </a:spcBef>
              <a:buFontTx/>
              <a:buChar char="•"/>
            </a:pPr>
            <a:r>
              <a:rPr lang="en-US" sz="2400" dirty="0" smtClean="0">
                <a:latin typeface="Futura Medium" pitchFamily="34" charset="0"/>
              </a:rPr>
              <a:t> Filed; In Process:</a:t>
            </a:r>
          </a:p>
          <a:p>
            <a:pPr lvl="1" algn="l" eaLnBrk="0" hangingPunct="0">
              <a:spcBef>
                <a:spcPct val="50000"/>
              </a:spcBef>
              <a:buFontTx/>
              <a:buChar char="•"/>
            </a:pPr>
            <a:r>
              <a:rPr lang="en-US" sz="2400" dirty="0" smtClean="0">
                <a:latin typeface="Futura Medium" pitchFamily="34" charset="0"/>
              </a:rPr>
              <a:t>Pulse Drying of Egg Whites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838200" y="304800"/>
            <a:ext cx="7772400" cy="1143000"/>
          </a:xfrm>
        </p:spPr>
        <p:txBody>
          <a:bodyPr/>
          <a:lstStyle/>
          <a:p>
            <a:r>
              <a:rPr lang="en-US" sz="2800" dirty="0" smtClean="0"/>
              <a:t>Recent Demonstration/Operation Successes</a:t>
            </a:r>
            <a:endParaRPr lang="en-US" sz="2800" dirty="0"/>
          </a:p>
        </p:txBody>
      </p:sp>
      <p:sp>
        <p:nvSpPr>
          <p:cNvPr id="91140" name="Rectangle 4"/>
          <p:cNvSpPr>
            <a:spLocks noChangeArrowheads="1"/>
          </p:cNvSpPr>
          <p:nvPr/>
        </p:nvSpPr>
        <p:spPr bwMode="auto">
          <a:xfrm>
            <a:off x="609600" y="1295400"/>
            <a:ext cx="7924800" cy="4893647"/>
          </a:xfrm>
          <a:prstGeom prst="rect">
            <a:avLst/>
          </a:prstGeom>
          <a:noFill/>
          <a:ln w="76200" cmpd="thickThin">
            <a:noFill/>
            <a:miter lim="800000"/>
            <a:headEnd/>
            <a:tailEnd/>
          </a:ln>
          <a:effectLst/>
        </p:spPr>
        <p:txBody>
          <a:bodyPr>
            <a:prstTxWarp prst="textNoShape">
              <a:avLst/>
            </a:prstTxWarp>
            <a:spAutoFit/>
          </a:bodyPr>
          <a:lstStyle/>
          <a:p>
            <a:pPr algn="l" eaLnBrk="0" hangingPunct="0">
              <a:spcBef>
                <a:spcPct val="50000"/>
              </a:spcBef>
              <a:buFontTx/>
              <a:buChar char="•"/>
            </a:pPr>
            <a:r>
              <a:rPr lang="en-US" sz="2400" dirty="0" smtClean="0">
                <a:latin typeface="Futura Medium" pitchFamily="34" charset="0"/>
              </a:rPr>
              <a:t>Algal Slurries (</a:t>
            </a:r>
            <a:r>
              <a:rPr lang="en-US" sz="2400" dirty="0">
                <a:latin typeface="Futura Medium" pitchFamily="34" charset="0"/>
              </a:rPr>
              <a:t>3</a:t>
            </a:r>
            <a:r>
              <a:rPr lang="en-US" sz="2400" dirty="0" smtClean="0">
                <a:latin typeface="Futura Medium" pitchFamily="34" charset="0"/>
              </a:rPr>
              <a:t> projects)</a:t>
            </a:r>
            <a:endParaRPr lang="en-US" sz="2400" dirty="0">
              <a:latin typeface="Futura Medium" pitchFamily="34" charset="0"/>
            </a:endParaRPr>
          </a:p>
          <a:p>
            <a:pPr algn="l" eaLnBrk="0" hangingPunct="0">
              <a:spcBef>
                <a:spcPct val="50000"/>
              </a:spcBef>
              <a:buFontTx/>
              <a:buChar char="•"/>
            </a:pPr>
            <a:r>
              <a:rPr lang="en-US" sz="2400" dirty="0" smtClean="0">
                <a:latin typeface="Futura Medium" pitchFamily="34" charset="0"/>
              </a:rPr>
              <a:t>Egg Whites, Yellows, Whole – Proteins &amp; Lipids</a:t>
            </a:r>
          </a:p>
          <a:p>
            <a:pPr algn="l" eaLnBrk="0" hangingPunct="0">
              <a:spcBef>
                <a:spcPct val="50000"/>
              </a:spcBef>
              <a:buFontTx/>
              <a:buChar char="•"/>
            </a:pPr>
            <a:r>
              <a:rPr lang="en-US" sz="2400" dirty="0" err="1">
                <a:latin typeface="Futura Medium" pitchFamily="34" charset="0"/>
              </a:rPr>
              <a:t>Microencapsulations</a:t>
            </a:r>
            <a:r>
              <a:rPr lang="en-US" sz="2400" dirty="0">
                <a:latin typeface="Futura Medium" pitchFamily="34" charset="0"/>
              </a:rPr>
              <a:t> (Tolling for 3 Companies)</a:t>
            </a:r>
          </a:p>
          <a:p>
            <a:pPr algn="l" eaLnBrk="0" hangingPunct="0">
              <a:spcBef>
                <a:spcPct val="50000"/>
              </a:spcBef>
              <a:buFontTx/>
              <a:buChar char="•"/>
            </a:pPr>
            <a:r>
              <a:rPr lang="en-US" sz="2400" dirty="0" smtClean="0">
                <a:latin typeface="Futura Medium" pitchFamily="34" charset="0"/>
              </a:rPr>
              <a:t>Plant Proteins</a:t>
            </a:r>
          </a:p>
          <a:p>
            <a:pPr algn="l" eaLnBrk="0" hangingPunct="0">
              <a:spcBef>
                <a:spcPct val="50000"/>
              </a:spcBef>
              <a:buFontTx/>
              <a:buChar char="•"/>
            </a:pPr>
            <a:r>
              <a:rPr lang="en-US" sz="2400" dirty="0" smtClean="0">
                <a:latin typeface="Futura Medium" pitchFamily="34" charset="0"/>
              </a:rPr>
              <a:t>Crystallized Acid Whey</a:t>
            </a:r>
          </a:p>
          <a:p>
            <a:pPr algn="l" eaLnBrk="0" hangingPunct="0">
              <a:spcBef>
                <a:spcPct val="50000"/>
              </a:spcBef>
              <a:buFontTx/>
              <a:buChar char="•"/>
            </a:pPr>
            <a:r>
              <a:rPr lang="en-US" sz="2400" dirty="0" smtClean="0">
                <a:latin typeface="Futura Medium" pitchFamily="34" charset="0"/>
              </a:rPr>
              <a:t>Dairy, Non-Dairy Creamers</a:t>
            </a:r>
          </a:p>
          <a:p>
            <a:pPr algn="l" eaLnBrk="0" hangingPunct="0">
              <a:spcBef>
                <a:spcPct val="50000"/>
              </a:spcBef>
              <a:buFontTx/>
              <a:buChar char="•"/>
            </a:pPr>
            <a:r>
              <a:rPr lang="en-US" sz="2400" dirty="0" smtClean="0">
                <a:latin typeface="Futura Medium" pitchFamily="34" charset="0"/>
              </a:rPr>
              <a:t>Minerals, Metals (Incl. Lithium Battery Powders)</a:t>
            </a:r>
          </a:p>
          <a:p>
            <a:pPr algn="l" eaLnBrk="0" hangingPunct="0">
              <a:spcBef>
                <a:spcPct val="50000"/>
              </a:spcBef>
              <a:buFontTx/>
              <a:buChar char="•"/>
            </a:pPr>
            <a:r>
              <a:rPr lang="en-US" sz="2400" dirty="0" smtClean="0">
                <a:latin typeface="Futura Medium" pitchFamily="34" charset="0"/>
              </a:rPr>
              <a:t>Polymers, Chemicals</a:t>
            </a:r>
          </a:p>
          <a:p>
            <a:pPr algn="l" eaLnBrk="0" hangingPunct="0">
              <a:spcBef>
                <a:spcPct val="50000"/>
              </a:spcBef>
              <a:buFontTx/>
              <a:buChar char="•"/>
            </a:pPr>
            <a:r>
              <a:rPr lang="en-US" sz="2400" dirty="0" err="1" smtClean="0">
                <a:latin typeface="Futura Medium" pitchFamily="34" charset="0"/>
              </a:rPr>
              <a:t>Nutriceuticals</a:t>
            </a:r>
            <a:r>
              <a:rPr lang="en-US" sz="2400" dirty="0">
                <a:latin typeface="Futura Medium" pitchFamily="34" charset="0"/>
              </a:rPr>
              <a:t> </a:t>
            </a:r>
            <a:r>
              <a:rPr lang="en-US" sz="2400" dirty="0" smtClean="0">
                <a:latin typeface="Futura Medium" pitchFamily="34" charset="0"/>
              </a:rPr>
              <a:t>(</a:t>
            </a:r>
            <a:r>
              <a:rPr lang="en-US" sz="2400" dirty="0" err="1" smtClean="0">
                <a:latin typeface="Futura Medium" pitchFamily="34" charset="0"/>
              </a:rPr>
              <a:t>Humic</a:t>
            </a:r>
            <a:r>
              <a:rPr lang="en-US" sz="2400" dirty="0" smtClean="0">
                <a:latin typeface="Futura Medium" pitchFamily="34" charset="0"/>
              </a:rPr>
              <a:t>, Extracts)</a:t>
            </a:r>
          </a:p>
        </p:txBody>
      </p:sp>
    </p:spTree>
    <p:extLst>
      <p:ext uri="{BB962C8B-B14F-4D97-AF65-F5344CB8AC3E}">
        <p14:creationId xmlns:p14="http://schemas.microsoft.com/office/powerpoint/2010/main" val="13702079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838200" y="304800"/>
            <a:ext cx="7772400" cy="1143000"/>
          </a:xfrm>
        </p:spPr>
        <p:txBody>
          <a:bodyPr/>
          <a:lstStyle/>
          <a:p>
            <a:r>
              <a:rPr lang="en-US" sz="2800" dirty="0" smtClean="0"/>
              <a:t>Postscript - Tech Time: Control System</a:t>
            </a:r>
            <a:endParaRPr lang="en-US" sz="2800" dirty="0"/>
          </a:p>
        </p:txBody>
      </p:sp>
      <p:sp>
        <p:nvSpPr>
          <p:cNvPr id="91140" name="Rectangle 4"/>
          <p:cNvSpPr>
            <a:spLocks noChangeArrowheads="1"/>
          </p:cNvSpPr>
          <p:nvPr/>
        </p:nvSpPr>
        <p:spPr bwMode="auto">
          <a:xfrm>
            <a:off x="685800" y="1524000"/>
            <a:ext cx="7924800" cy="3785652"/>
          </a:xfrm>
          <a:prstGeom prst="rect">
            <a:avLst/>
          </a:prstGeom>
          <a:noFill/>
          <a:ln w="76200" cmpd="thickThin">
            <a:noFill/>
            <a:miter lim="800000"/>
            <a:headEnd/>
            <a:tailEnd/>
          </a:ln>
          <a:effectLst/>
        </p:spPr>
        <p:txBody>
          <a:bodyPr>
            <a:prstTxWarp prst="textNoShape">
              <a:avLst/>
            </a:prstTxWarp>
            <a:spAutoFit/>
          </a:bodyPr>
          <a:lstStyle/>
          <a:p>
            <a:pPr algn="l" eaLnBrk="0" hangingPunct="0">
              <a:spcBef>
                <a:spcPct val="50000"/>
              </a:spcBef>
              <a:buFontTx/>
              <a:buChar char="•"/>
            </a:pPr>
            <a:r>
              <a:rPr lang="en-US" sz="2400" dirty="0" smtClean="0">
                <a:latin typeface="Futura Medium" pitchFamily="34" charset="0"/>
              </a:rPr>
              <a:t> PCS Dryer is PC Controlled; Runs Self; Collects Data</a:t>
            </a:r>
          </a:p>
          <a:p>
            <a:pPr algn="l" eaLnBrk="0" hangingPunct="0">
              <a:spcBef>
                <a:spcPct val="50000"/>
              </a:spcBef>
              <a:buFontTx/>
              <a:buChar char="•"/>
            </a:pPr>
            <a:r>
              <a:rPr lang="en-US" sz="2400" dirty="0" smtClean="0">
                <a:latin typeface="Futura Medium" pitchFamily="34" charset="0"/>
              </a:rPr>
              <a:t> </a:t>
            </a:r>
            <a:r>
              <a:rPr lang="en-US" sz="2400" dirty="0" err="1" smtClean="0">
                <a:latin typeface="Futura Medium" pitchFamily="34" charset="0"/>
              </a:rPr>
              <a:t>DaqFactory</a:t>
            </a:r>
            <a:r>
              <a:rPr lang="en-US" sz="2400" dirty="0" smtClean="0">
                <a:latin typeface="Futura Medium" pitchFamily="34" charset="0"/>
              </a:rPr>
              <a:t> Software, Off the Shelf Components</a:t>
            </a:r>
          </a:p>
          <a:p>
            <a:pPr algn="l" eaLnBrk="0" hangingPunct="0">
              <a:spcBef>
                <a:spcPct val="50000"/>
              </a:spcBef>
              <a:buFontTx/>
              <a:buChar char="•"/>
            </a:pPr>
            <a:r>
              <a:rPr lang="en-US" sz="2400" dirty="0" smtClean="0">
                <a:latin typeface="Futura Medium" pitchFamily="34" charset="0"/>
              </a:rPr>
              <a:t> Honeywell Flame Safety</a:t>
            </a:r>
          </a:p>
          <a:p>
            <a:pPr algn="l" eaLnBrk="0" hangingPunct="0">
              <a:spcBef>
                <a:spcPct val="50000"/>
              </a:spcBef>
              <a:buFontTx/>
              <a:buChar char="•"/>
            </a:pPr>
            <a:r>
              <a:rPr lang="en-US" sz="2400" dirty="0" smtClean="0">
                <a:latin typeface="Futura Medium" pitchFamily="34" charset="0"/>
              </a:rPr>
              <a:t> User may customize</a:t>
            </a:r>
          </a:p>
          <a:p>
            <a:pPr algn="l" eaLnBrk="0" hangingPunct="0">
              <a:spcBef>
                <a:spcPct val="50000"/>
              </a:spcBef>
              <a:buFontTx/>
              <a:buChar char="•"/>
            </a:pPr>
            <a:r>
              <a:rPr lang="en-US" sz="2400" dirty="0" smtClean="0">
                <a:latin typeface="Futura Medium" pitchFamily="34" charset="0"/>
              </a:rPr>
              <a:t> Slides Following:</a:t>
            </a:r>
          </a:p>
          <a:p>
            <a:pPr lvl="1" algn="l" eaLnBrk="0" hangingPunct="0">
              <a:spcBef>
                <a:spcPct val="50000"/>
              </a:spcBef>
              <a:buFontTx/>
              <a:buChar char="•"/>
            </a:pPr>
            <a:r>
              <a:rPr lang="en-US" sz="2400" dirty="0" smtClean="0">
                <a:latin typeface="Futura Medium" pitchFamily="34" charset="0"/>
              </a:rPr>
              <a:t>System Overview Screenshot</a:t>
            </a:r>
          </a:p>
          <a:p>
            <a:pPr lvl="1" algn="l" eaLnBrk="0" hangingPunct="0">
              <a:spcBef>
                <a:spcPct val="50000"/>
              </a:spcBef>
              <a:buFontTx/>
              <a:buChar char="•"/>
            </a:pPr>
            <a:r>
              <a:rPr lang="en-US" sz="2400" dirty="0" smtClean="0">
                <a:latin typeface="Futura Medium" pitchFamily="34" charset="0"/>
              </a:rPr>
              <a:t>HMI Data</a:t>
            </a:r>
          </a:p>
        </p:txBody>
      </p:sp>
    </p:spTree>
    <p:extLst>
      <p:ext uri="{BB962C8B-B14F-4D97-AF65-F5344CB8AC3E}">
        <p14:creationId xmlns:p14="http://schemas.microsoft.com/office/powerpoint/2010/main" val="21331777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p:cNvPicPr>
            <a:picLocks noGrp="1" noChangeAspect="1" noChangeArrowheads="1"/>
          </p:cNvPicPr>
          <p:nvPr>
            <p:ph/>
          </p:nvPr>
        </p:nvPicPr>
        <p:blipFill>
          <a:blip r:embed="rId3"/>
          <a:srcRect r="15622" b="22223"/>
          <a:stretch>
            <a:fillRect/>
          </a:stretch>
        </p:blipFill>
        <p:spPr>
          <a:xfrm>
            <a:off x="304800" y="304800"/>
            <a:ext cx="8534400" cy="5943600"/>
          </a:xfrm>
        </p:spPr>
      </p:pic>
      <p:sp>
        <p:nvSpPr>
          <p:cNvPr id="39939" name="Rectangle 9"/>
          <p:cNvSpPr>
            <a:spLocks noGrp="1" noChangeArrowheads="1"/>
          </p:cNvSpPr>
          <p:nvPr>
            <p:ph type="title" idx="4294967295"/>
          </p:nvPr>
        </p:nvSpPr>
        <p:spPr>
          <a:xfrm>
            <a:off x="1981200" y="0"/>
            <a:ext cx="5105400" cy="228600"/>
          </a:xfrm>
        </p:spPr>
        <p:txBody>
          <a:bodyPr/>
          <a:lstStyle/>
          <a:p>
            <a:pPr eaLnBrk="1" hangingPunct="1"/>
            <a:r>
              <a:rPr lang="en-US" sz="2400" dirty="0">
                <a:latin typeface="Georgia" charset="0"/>
              </a:rPr>
              <a:t>Overview</a:t>
            </a:r>
          </a:p>
        </p:txBody>
      </p:sp>
      <p:sp>
        <p:nvSpPr>
          <p:cNvPr id="39940" name="Text Box 10">
            <a:hlinkClick r:id="rId4" action="ppaction://hlinksldjump"/>
          </p:cNvPr>
          <p:cNvSpPr txBox="1">
            <a:spLocks noChangeArrowheads="1"/>
          </p:cNvSpPr>
          <p:nvPr/>
        </p:nvSpPr>
        <p:spPr bwMode="auto">
          <a:xfrm>
            <a:off x="1257300" y="5816600"/>
            <a:ext cx="882650" cy="247650"/>
          </a:xfrm>
          <a:prstGeom prst="rect">
            <a:avLst/>
          </a:prstGeom>
          <a:solidFill>
            <a:srgbClr val="C0C0C0"/>
          </a:solidFill>
          <a:ln w="3175">
            <a:solidFill>
              <a:srgbClr val="000000"/>
            </a:solidFill>
            <a:miter lim="800000"/>
            <a:headEnd/>
            <a:tailEnd/>
          </a:ln>
        </p:spPr>
        <p:txBody>
          <a:bodyPr>
            <a:prstTxWarp prst="textNoShape">
              <a:avLst/>
            </a:prstTxWarp>
            <a:spAutoFit/>
          </a:bodyPr>
          <a:lstStyle/>
          <a:p>
            <a:pPr>
              <a:spcBef>
                <a:spcPct val="50000"/>
              </a:spcBef>
            </a:pPr>
            <a:r>
              <a:rPr lang="en-US" sz="1000" b="1"/>
              <a:t>Start up</a:t>
            </a:r>
          </a:p>
        </p:txBody>
      </p:sp>
      <p:sp>
        <p:nvSpPr>
          <p:cNvPr id="39941" name="Text Box 11">
            <a:hlinkClick r:id="rId5" action="ppaction://hlinksldjump"/>
          </p:cNvPr>
          <p:cNvSpPr txBox="1">
            <a:spLocks noChangeArrowheads="1"/>
          </p:cNvSpPr>
          <p:nvPr/>
        </p:nvSpPr>
        <p:spPr bwMode="auto">
          <a:xfrm>
            <a:off x="381000" y="5816600"/>
            <a:ext cx="850900" cy="247650"/>
          </a:xfrm>
          <a:prstGeom prst="rect">
            <a:avLst/>
          </a:prstGeom>
          <a:solidFill>
            <a:srgbClr val="C0C0C0"/>
          </a:solidFill>
          <a:ln w="3175">
            <a:solidFill>
              <a:srgbClr val="000000"/>
            </a:solidFill>
            <a:miter lim="800000"/>
            <a:headEnd/>
            <a:tailEnd/>
          </a:ln>
        </p:spPr>
        <p:txBody>
          <a:bodyPr>
            <a:prstTxWarp prst="textNoShape">
              <a:avLst/>
            </a:prstTxWarp>
            <a:spAutoFit/>
          </a:bodyPr>
          <a:lstStyle/>
          <a:p>
            <a:pPr>
              <a:spcBef>
                <a:spcPct val="50000"/>
              </a:spcBef>
            </a:pPr>
            <a:r>
              <a:rPr lang="en-US" sz="1000" b="1"/>
              <a:t>PID</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8"/>
          <p:cNvSpPr>
            <a:spLocks noGrp="1" noChangeArrowheads="1"/>
          </p:cNvSpPr>
          <p:nvPr>
            <p:ph type="title" idx="4294967295"/>
          </p:nvPr>
        </p:nvSpPr>
        <p:spPr>
          <a:xfrm>
            <a:off x="1066800" y="0"/>
            <a:ext cx="6934200" cy="228600"/>
          </a:xfrm>
        </p:spPr>
        <p:txBody>
          <a:bodyPr/>
          <a:lstStyle/>
          <a:p>
            <a:pPr eaLnBrk="1" hangingPunct="1"/>
            <a:r>
              <a:rPr lang="en-US" sz="2400" dirty="0">
                <a:latin typeface="Georgia" charset="0"/>
              </a:rPr>
              <a:t>Startup</a:t>
            </a:r>
          </a:p>
        </p:txBody>
      </p:sp>
      <p:pic>
        <p:nvPicPr>
          <p:cNvPr id="44035" name="Picture 9"/>
          <p:cNvPicPr>
            <a:picLocks noGrp="1" noChangeAspect="1" noChangeArrowheads="1"/>
          </p:cNvPicPr>
          <p:nvPr>
            <p:ph/>
          </p:nvPr>
        </p:nvPicPr>
        <p:blipFill>
          <a:blip r:embed="rId3"/>
          <a:srcRect r="19608" b="18056"/>
          <a:stretch>
            <a:fillRect/>
          </a:stretch>
        </p:blipFill>
        <p:spPr>
          <a:xfrm>
            <a:off x="304800" y="304800"/>
            <a:ext cx="8534400" cy="5943600"/>
          </a:xfrm>
        </p:spPr>
      </p:pic>
      <p:sp>
        <p:nvSpPr>
          <p:cNvPr id="44036" name="Rectangle 11">
            <a:hlinkClick r:id="rId4" action="ppaction://hlinksldjump"/>
          </p:cNvPr>
          <p:cNvSpPr>
            <a:spLocks noChangeArrowheads="1"/>
          </p:cNvSpPr>
          <p:nvPr/>
        </p:nvSpPr>
        <p:spPr bwMode="auto">
          <a:xfrm>
            <a:off x="3670300" y="5410200"/>
            <a:ext cx="889000" cy="215900"/>
          </a:xfrm>
          <a:prstGeom prst="rect">
            <a:avLst/>
          </a:prstGeom>
          <a:solidFill>
            <a:srgbClr val="DDDDDD"/>
          </a:solidFill>
          <a:ln w="9525">
            <a:solidFill>
              <a:srgbClr val="000000"/>
            </a:solidFill>
            <a:miter lim="800000"/>
            <a:headEnd/>
            <a:tailEnd/>
          </a:ln>
        </p:spPr>
        <p:txBody>
          <a:bodyPr wrap="none" anchor="ctr">
            <a:prstTxWarp prst="textNoShape">
              <a:avLst/>
            </a:prstTxWarp>
          </a:bodyPr>
          <a:lstStyle/>
          <a:p>
            <a:r>
              <a:rPr lang="en-US" sz="1000" b="1"/>
              <a:t>PID Menu</a:t>
            </a:r>
          </a:p>
        </p:txBody>
      </p:sp>
      <p:sp>
        <p:nvSpPr>
          <p:cNvPr id="44037" name="Rectangle 12">
            <a:hlinkClick r:id="rId5" action="ppaction://hlinksldjump"/>
          </p:cNvPr>
          <p:cNvSpPr>
            <a:spLocks noChangeArrowheads="1"/>
          </p:cNvSpPr>
          <p:nvPr/>
        </p:nvSpPr>
        <p:spPr bwMode="auto">
          <a:xfrm>
            <a:off x="4572000" y="5410200"/>
            <a:ext cx="889000" cy="215900"/>
          </a:xfrm>
          <a:prstGeom prst="rect">
            <a:avLst/>
          </a:prstGeom>
          <a:solidFill>
            <a:srgbClr val="DDDDDD"/>
          </a:solidFill>
          <a:ln w="9525">
            <a:solidFill>
              <a:srgbClr val="000000"/>
            </a:solidFill>
            <a:miter lim="800000"/>
            <a:headEnd/>
            <a:tailEnd/>
          </a:ln>
        </p:spPr>
        <p:txBody>
          <a:bodyPr wrap="none" anchor="ctr">
            <a:prstTxWarp prst="textNoShape">
              <a:avLst/>
            </a:prstTxWarp>
          </a:bodyPr>
          <a:lstStyle/>
          <a:p>
            <a:r>
              <a:rPr lang="en-US" sz="1000" b="1"/>
              <a:t>Overview</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838200" y="457200"/>
            <a:ext cx="7772400" cy="1143000"/>
          </a:xfrm>
        </p:spPr>
        <p:txBody>
          <a:bodyPr/>
          <a:lstStyle/>
          <a:p>
            <a:r>
              <a:rPr lang="en-US" sz="4400" dirty="0"/>
              <a:t>Topics</a:t>
            </a:r>
            <a:endParaRPr lang="en-US" sz="2000" dirty="0"/>
          </a:p>
        </p:txBody>
      </p:sp>
      <p:sp>
        <p:nvSpPr>
          <p:cNvPr id="138243" name="Text Box 3"/>
          <p:cNvSpPr txBox="1">
            <a:spLocks noChangeArrowheads="1"/>
          </p:cNvSpPr>
          <p:nvPr/>
        </p:nvSpPr>
        <p:spPr bwMode="auto">
          <a:xfrm>
            <a:off x="1066800" y="1600200"/>
            <a:ext cx="7086600" cy="4056495"/>
          </a:xfrm>
          <a:prstGeom prst="rect">
            <a:avLst/>
          </a:prstGeom>
          <a:noFill/>
          <a:ln w="76200" cmpd="thickThin">
            <a:noFill/>
            <a:miter lim="800000"/>
            <a:headEnd/>
            <a:tailEnd/>
          </a:ln>
          <a:effectLst/>
        </p:spPr>
        <p:txBody>
          <a:bodyPr wrap="square">
            <a:prstTxWarp prst="textNoShape">
              <a:avLst/>
            </a:prstTxWarp>
            <a:spAutoFit/>
          </a:bodyPr>
          <a:lstStyle/>
          <a:p>
            <a:pPr algn="l">
              <a:lnSpc>
                <a:spcPct val="80000"/>
              </a:lnSpc>
              <a:spcBef>
                <a:spcPct val="50000"/>
              </a:spcBef>
              <a:buFontTx/>
              <a:buChar char="•"/>
            </a:pPr>
            <a:r>
              <a:rPr lang="en-US" sz="2400" dirty="0">
                <a:latin typeface="Futura Medium" pitchFamily="34" charset="0"/>
              </a:rPr>
              <a:t> Company Overview </a:t>
            </a:r>
          </a:p>
          <a:p>
            <a:pPr algn="l">
              <a:lnSpc>
                <a:spcPct val="80000"/>
              </a:lnSpc>
              <a:spcBef>
                <a:spcPct val="50000"/>
              </a:spcBef>
              <a:buFontTx/>
              <a:buChar char="•"/>
            </a:pPr>
            <a:r>
              <a:rPr lang="en-US" sz="2400" dirty="0">
                <a:latin typeface="Futura Medium" pitchFamily="34" charset="0"/>
              </a:rPr>
              <a:t> Technology </a:t>
            </a:r>
            <a:r>
              <a:rPr lang="en-US" sz="2400" dirty="0" smtClean="0">
                <a:latin typeface="Futura Medium" pitchFamily="34" charset="0"/>
              </a:rPr>
              <a:t>Overview</a:t>
            </a:r>
          </a:p>
          <a:p>
            <a:pPr lvl="1" algn="l">
              <a:lnSpc>
                <a:spcPct val="80000"/>
              </a:lnSpc>
              <a:spcBef>
                <a:spcPct val="50000"/>
              </a:spcBef>
              <a:buFontTx/>
              <a:buChar char="•"/>
            </a:pPr>
            <a:r>
              <a:rPr lang="en-US" sz="2400" dirty="0" smtClean="0">
                <a:latin typeface="Futura Medium" pitchFamily="34" charset="0"/>
              </a:rPr>
              <a:t>Pulse Drying Basics</a:t>
            </a:r>
          </a:p>
          <a:p>
            <a:pPr lvl="1" algn="l">
              <a:lnSpc>
                <a:spcPct val="80000"/>
              </a:lnSpc>
              <a:spcBef>
                <a:spcPct val="50000"/>
              </a:spcBef>
              <a:buFontTx/>
              <a:buChar char="•"/>
            </a:pPr>
            <a:r>
              <a:rPr lang="en-US" sz="2400" dirty="0" smtClean="0">
                <a:latin typeface="Futura Medium" pitchFamily="34" charset="0"/>
              </a:rPr>
              <a:t>Comparison to Conventional Spray Dry</a:t>
            </a:r>
          </a:p>
          <a:p>
            <a:pPr lvl="1" algn="l">
              <a:lnSpc>
                <a:spcPct val="80000"/>
              </a:lnSpc>
              <a:spcBef>
                <a:spcPct val="50000"/>
              </a:spcBef>
              <a:buFontTx/>
              <a:buChar char="•"/>
            </a:pPr>
            <a:r>
              <a:rPr lang="en-US" sz="2400" dirty="0">
                <a:latin typeface="Futura Medium" pitchFamily="34" charset="0"/>
              </a:rPr>
              <a:t>Advantages of Gas Dynamic Atomization and Rapid </a:t>
            </a:r>
            <a:r>
              <a:rPr lang="en-US" sz="2400" dirty="0" smtClean="0">
                <a:latin typeface="Futura Medium" pitchFamily="34" charset="0"/>
              </a:rPr>
              <a:t>Drying</a:t>
            </a:r>
          </a:p>
          <a:p>
            <a:pPr lvl="1" algn="l">
              <a:lnSpc>
                <a:spcPct val="80000"/>
              </a:lnSpc>
              <a:spcBef>
                <a:spcPct val="50000"/>
              </a:spcBef>
              <a:buFontTx/>
              <a:buChar char="•"/>
            </a:pPr>
            <a:r>
              <a:rPr lang="en-US" sz="2400" dirty="0" smtClean="0">
                <a:latin typeface="Futura Medium" pitchFamily="34" charset="0"/>
              </a:rPr>
              <a:t>Patents</a:t>
            </a:r>
          </a:p>
          <a:p>
            <a:pPr algn="l">
              <a:lnSpc>
                <a:spcPct val="80000"/>
              </a:lnSpc>
              <a:spcBef>
                <a:spcPct val="50000"/>
              </a:spcBef>
              <a:buFontTx/>
              <a:buChar char="•"/>
            </a:pPr>
            <a:r>
              <a:rPr lang="en-US" sz="2400" dirty="0" smtClean="0">
                <a:latin typeface="Futura Medium" pitchFamily="34" charset="0"/>
              </a:rPr>
              <a:t>Recent Successes</a:t>
            </a:r>
          </a:p>
          <a:p>
            <a:pPr algn="l">
              <a:lnSpc>
                <a:spcPct val="80000"/>
              </a:lnSpc>
              <a:spcBef>
                <a:spcPct val="50000"/>
              </a:spcBef>
              <a:buFontTx/>
              <a:buChar char="•"/>
            </a:pPr>
            <a:r>
              <a:rPr lang="en-US" sz="2400" dirty="0" smtClean="0">
                <a:latin typeface="Futura Medium" pitchFamily="34" charset="0"/>
              </a:rPr>
              <a:t>Tech Time – Control System</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066800" y="2743200"/>
            <a:ext cx="3962400" cy="685800"/>
          </a:xfrm>
        </p:spPr>
        <p:txBody>
          <a:bodyPr/>
          <a:lstStyle/>
          <a:p>
            <a:r>
              <a:rPr lang="en-US" sz="3600" dirty="0" smtClean="0"/>
              <a:t>Thank you</a:t>
            </a:r>
            <a:endParaRPr lang="en-US" sz="3600" dirty="0"/>
          </a:p>
        </p:txBody>
      </p:sp>
      <p:pic>
        <p:nvPicPr>
          <p:cNvPr id="105475" name="Picture 3" descr="D:\PCS\Sales&amp;Marketing\Logos\PCS_logo_final.gif"/>
          <p:cNvPicPr>
            <a:picLocks noChangeAspect="1" noChangeArrowheads="1"/>
          </p:cNvPicPr>
          <p:nvPr/>
        </p:nvPicPr>
        <p:blipFill>
          <a:blip r:embed="rId2"/>
          <a:srcRect/>
          <a:stretch>
            <a:fillRect/>
          </a:stretch>
        </p:blipFill>
        <p:spPr bwMode="auto">
          <a:xfrm>
            <a:off x="2362200" y="914400"/>
            <a:ext cx="3810000" cy="1045958"/>
          </a:xfrm>
          <a:prstGeom prst="rect">
            <a:avLst/>
          </a:prstGeom>
          <a:noFill/>
        </p:spPr>
      </p:pic>
      <p:pic>
        <p:nvPicPr>
          <p:cNvPr id="2" name="Picture 1" descr="IMG_06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209800"/>
            <a:ext cx="2571750" cy="3429000"/>
          </a:xfrm>
          <a:prstGeom prst="rect">
            <a:avLst/>
          </a:prstGeom>
        </p:spPr>
      </p:pic>
      <p:sp>
        <p:nvSpPr>
          <p:cNvPr id="3" name="Rectangle 2"/>
          <p:cNvSpPr/>
          <p:nvPr/>
        </p:nvSpPr>
        <p:spPr>
          <a:xfrm>
            <a:off x="1295400" y="4191000"/>
            <a:ext cx="3733800" cy="830997"/>
          </a:xfrm>
          <a:prstGeom prst="rect">
            <a:avLst/>
          </a:prstGeom>
        </p:spPr>
        <p:txBody>
          <a:bodyPr wrap="square">
            <a:spAutoFit/>
          </a:bodyPr>
          <a:lstStyle/>
          <a:p>
            <a:r>
              <a:rPr lang="en-US" sz="2400" dirty="0" smtClean="0"/>
              <a:t>Contact us via</a:t>
            </a:r>
          </a:p>
          <a:p>
            <a:r>
              <a:rPr lang="en-US" sz="2400" dirty="0" err="1" smtClean="0"/>
              <a:t>www.pulsedry.com</a:t>
            </a:r>
            <a:endParaRPr lang="en-US" sz="2400" dirty="0"/>
          </a:p>
        </p:txBody>
      </p:sp>
    </p:spTree>
    <p:extLst>
      <p:ext uri="{BB962C8B-B14F-4D97-AF65-F5344CB8AC3E}">
        <p14:creationId xmlns:p14="http://schemas.microsoft.com/office/powerpoint/2010/main" val="11612375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85800" y="304800"/>
            <a:ext cx="7772400" cy="1143000"/>
          </a:xfrm>
        </p:spPr>
        <p:txBody>
          <a:bodyPr/>
          <a:lstStyle/>
          <a:p>
            <a:r>
              <a:rPr lang="en-US" dirty="0" smtClean="0"/>
              <a:t>Pulse Holdings LLC</a:t>
            </a:r>
            <a:br>
              <a:rPr lang="en-US" dirty="0" smtClean="0"/>
            </a:br>
            <a:r>
              <a:rPr lang="en-US" dirty="0" smtClean="0"/>
              <a:t>dba Pulse Combustion Systems</a:t>
            </a:r>
            <a:endParaRPr lang="en-US" dirty="0"/>
          </a:p>
        </p:txBody>
      </p:sp>
      <p:sp>
        <p:nvSpPr>
          <p:cNvPr id="122883" name="Rectangle 3"/>
          <p:cNvSpPr>
            <a:spLocks noGrp="1" noChangeArrowheads="1"/>
          </p:cNvSpPr>
          <p:nvPr>
            <p:ph type="body" idx="1"/>
          </p:nvPr>
        </p:nvSpPr>
        <p:spPr>
          <a:xfrm>
            <a:off x="685800" y="1371600"/>
            <a:ext cx="7772400" cy="4572000"/>
          </a:xfrm>
        </p:spPr>
        <p:txBody>
          <a:bodyPr/>
          <a:lstStyle/>
          <a:p>
            <a:pPr>
              <a:lnSpc>
                <a:spcPct val="120000"/>
              </a:lnSpc>
              <a:buFont typeface="Wingdings" charset="2"/>
              <a:buChar char="§"/>
            </a:pPr>
            <a:r>
              <a:rPr lang="en-US" sz="2800" dirty="0" smtClean="0"/>
              <a:t>In Business Over 10 Years; Arizona LLC</a:t>
            </a:r>
          </a:p>
          <a:p>
            <a:pPr>
              <a:lnSpc>
                <a:spcPct val="120000"/>
              </a:lnSpc>
              <a:buFont typeface="Wingdings" charset="2"/>
              <a:buChar char="§"/>
            </a:pPr>
            <a:r>
              <a:rPr lang="en-US" sz="2800" dirty="0" smtClean="0"/>
              <a:t>Over 200,000 hours of Pulse Dryer Ops</a:t>
            </a:r>
          </a:p>
          <a:p>
            <a:pPr>
              <a:lnSpc>
                <a:spcPct val="120000"/>
              </a:lnSpc>
              <a:buFont typeface="Wingdings" charset="2"/>
              <a:buChar char="§"/>
            </a:pPr>
            <a:r>
              <a:rPr lang="en-US" sz="2800" dirty="0" smtClean="0"/>
              <a:t>Fifteen Units Sold; &gt; 100 Truckloads Tolled</a:t>
            </a:r>
          </a:p>
          <a:p>
            <a:pPr>
              <a:lnSpc>
                <a:spcPct val="120000"/>
              </a:lnSpc>
              <a:buFont typeface="Wingdings" charset="2"/>
              <a:buChar char="§"/>
            </a:pPr>
            <a:r>
              <a:rPr lang="en-US" sz="2800" dirty="0" smtClean="0"/>
              <a:t>20,000 SF facility in Payson, AZ (</a:t>
            </a:r>
            <a:r>
              <a:rPr lang="en-US" sz="2800" dirty="0" smtClean="0">
                <a:hlinkClick r:id="rId2"/>
              </a:rPr>
              <a:t>Plant Tour</a:t>
            </a:r>
            <a:r>
              <a:rPr lang="en-US" sz="2800" dirty="0" smtClean="0"/>
              <a:t>)</a:t>
            </a:r>
          </a:p>
          <a:p>
            <a:pPr lvl="1">
              <a:lnSpc>
                <a:spcPct val="120000"/>
              </a:lnSpc>
              <a:buFont typeface="Wingdings" charset="2"/>
              <a:buChar char="§"/>
            </a:pPr>
            <a:r>
              <a:rPr lang="en-US" sz="2400" dirty="0" smtClean="0"/>
              <a:t>Pilot Dryer for Product Development</a:t>
            </a:r>
          </a:p>
          <a:p>
            <a:pPr lvl="1">
              <a:lnSpc>
                <a:spcPct val="120000"/>
              </a:lnSpc>
              <a:buFont typeface="Wingdings" charset="2"/>
              <a:buChar char="§"/>
            </a:pPr>
            <a:r>
              <a:rPr lang="en-US" sz="2400" dirty="0" smtClean="0"/>
              <a:t>P-1 Dryer for Scale-up Demo &amp; Tolling</a:t>
            </a:r>
          </a:p>
          <a:p>
            <a:pPr>
              <a:lnSpc>
                <a:spcPct val="120000"/>
              </a:lnSpc>
              <a:buFont typeface="Wingdings" charset="2"/>
              <a:buChar char="§"/>
            </a:pPr>
            <a:r>
              <a:rPr lang="en-US" sz="2800" dirty="0" smtClean="0"/>
              <a:t>Successful Demo’s on &gt;200 products</a:t>
            </a:r>
          </a:p>
          <a:p>
            <a:pPr>
              <a:lnSpc>
                <a:spcPct val="120000"/>
              </a:lnSpc>
              <a:buFont typeface="Wingdings" charset="2"/>
              <a:buChar char="§"/>
            </a:pPr>
            <a:r>
              <a:rPr lang="en-US" sz="2800" dirty="0" smtClean="0"/>
              <a:t>Superior Results all Product Categories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8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8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88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2288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2288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288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28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56921248"/>
              </p:ext>
            </p:extLst>
          </p:nvPr>
        </p:nvGraphicFramePr>
        <p:xfrm>
          <a:off x="609600" y="5257800"/>
          <a:ext cx="7877906" cy="758269"/>
        </p:xfrm>
        <a:graphic>
          <a:graphicData uri="http://schemas.openxmlformats.org/drawingml/2006/table">
            <a:tbl>
              <a:tblPr/>
              <a:tblGrid>
                <a:gridCol w="2807966"/>
                <a:gridCol w="1013988"/>
                <a:gridCol w="1013988"/>
                <a:gridCol w="1013988"/>
                <a:gridCol w="1013988"/>
                <a:gridCol w="1013988"/>
              </a:tblGrid>
              <a:tr h="53499">
                <a:tc>
                  <a:txBody>
                    <a:bodyPr/>
                    <a:lstStyle/>
                    <a:p>
                      <a:pPr algn="l"/>
                      <a:r>
                        <a:rPr lang="en-US" sz="1400" b="1" dirty="0">
                          <a:solidFill>
                            <a:srgbClr val="000000"/>
                          </a:solidFill>
                          <a:effectLst/>
                          <a:latin typeface="arial"/>
                        </a:rPr>
                        <a:t>Dryer Model</a:t>
                      </a:r>
                      <a:endParaRPr lang="en-US" sz="1400" dirty="0">
                        <a:solidFill>
                          <a:srgbClr val="000000"/>
                        </a:solidFill>
                        <a:effectLst/>
                        <a:latin typeface="arial"/>
                      </a:endParaRPr>
                    </a:p>
                  </a:txBody>
                  <a:tcPr marL="0" marR="0" marT="0" marB="0" anchor="ctr">
                    <a:lnL w="9525" cap="flat" cmpd="sng" algn="ctr">
                      <a:solidFill>
                        <a:srgbClr val="ADADAD"/>
                      </a:solidFill>
                      <a:prstDash val="solid"/>
                      <a:round/>
                      <a:headEnd type="none" w="med" len="med"/>
                      <a:tailEnd type="none" w="med" len="med"/>
                    </a:lnL>
                    <a:lnR w="9525" cap="flat" cmpd="sng" algn="ctr">
                      <a:solidFill>
                        <a:srgbClr val="ADADAD"/>
                      </a:solidFill>
                      <a:prstDash val="solid"/>
                      <a:round/>
                      <a:headEnd type="none" w="med" len="med"/>
                      <a:tailEnd type="none" w="med" len="med"/>
                    </a:lnR>
                    <a:lnT w="9525" cap="flat" cmpd="sng" algn="ctr">
                      <a:solidFill>
                        <a:srgbClr val="ADADAD"/>
                      </a:solidFill>
                      <a:prstDash val="solid"/>
                      <a:round/>
                      <a:headEnd type="none" w="med" len="med"/>
                      <a:tailEnd type="none" w="med" len="med"/>
                    </a:lnT>
                    <a:lnB w="9525" cap="flat" cmpd="sng" algn="ctr">
                      <a:solidFill>
                        <a:srgbClr val="ADADAD"/>
                      </a:solidFill>
                      <a:prstDash val="solid"/>
                      <a:round/>
                      <a:headEnd type="none" w="med" len="med"/>
                      <a:tailEnd type="none" w="med" len="med"/>
                    </a:lnB>
                    <a:solidFill>
                      <a:srgbClr val="EDECEC"/>
                    </a:solidFill>
                  </a:tcPr>
                </a:tc>
                <a:tc>
                  <a:txBody>
                    <a:bodyPr/>
                    <a:lstStyle/>
                    <a:p>
                      <a:pPr algn="ctr"/>
                      <a:r>
                        <a:rPr lang="en-US" sz="1400" dirty="0">
                          <a:solidFill>
                            <a:srgbClr val="000000"/>
                          </a:solidFill>
                          <a:effectLst/>
                          <a:latin typeface="arial"/>
                        </a:rPr>
                        <a:t>P-0.1</a:t>
                      </a:r>
                    </a:p>
                  </a:txBody>
                  <a:tcPr marL="0" marR="0" marT="0" marB="0" anchor="ctr">
                    <a:lnL w="9525" cap="flat" cmpd="sng" algn="ctr">
                      <a:solidFill>
                        <a:srgbClr val="ADADAD"/>
                      </a:solidFill>
                      <a:prstDash val="solid"/>
                      <a:round/>
                      <a:headEnd type="none" w="med" len="med"/>
                      <a:tailEnd type="none" w="med" len="med"/>
                    </a:lnL>
                    <a:lnR w="9525" cap="flat" cmpd="sng" algn="ctr">
                      <a:solidFill>
                        <a:srgbClr val="ADADAD"/>
                      </a:solidFill>
                      <a:prstDash val="solid"/>
                      <a:round/>
                      <a:headEnd type="none" w="med" len="med"/>
                      <a:tailEnd type="none" w="med" len="med"/>
                    </a:lnR>
                    <a:lnT w="9525" cap="flat" cmpd="sng" algn="ctr">
                      <a:solidFill>
                        <a:srgbClr val="ADADAD"/>
                      </a:solidFill>
                      <a:prstDash val="solid"/>
                      <a:round/>
                      <a:headEnd type="none" w="med" len="med"/>
                      <a:tailEnd type="none" w="med" len="med"/>
                    </a:lnT>
                    <a:lnB w="9525" cap="flat" cmpd="sng" algn="ctr">
                      <a:solidFill>
                        <a:srgbClr val="ADADAD"/>
                      </a:solidFill>
                      <a:prstDash val="solid"/>
                      <a:round/>
                      <a:headEnd type="none" w="med" len="med"/>
                      <a:tailEnd type="none" w="med" len="med"/>
                    </a:lnB>
                    <a:solidFill>
                      <a:srgbClr val="EDECEC"/>
                    </a:solidFill>
                  </a:tcPr>
                </a:tc>
                <a:tc>
                  <a:txBody>
                    <a:bodyPr/>
                    <a:lstStyle/>
                    <a:p>
                      <a:pPr algn="ctr"/>
                      <a:r>
                        <a:rPr lang="en-US" sz="1400" dirty="0">
                          <a:solidFill>
                            <a:srgbClr val="000000"/>
                          </a:solidFill>
                          <a:effectLst/>
                          <a:latin typeface="arial"/>
                        </a:rPr>
                        <a:t>P-0.5</a:t>
                      </a:r>
                    </a:p>
                  </a:txBody>
                  <a:tcPr marL="0" marR="0" marT="0" marB="0" anchor="ctr">
                    <a:lnL w="9525" cap="flat" cmpd="sng" algn="ctr">
                      <a:solidFill>
                        <a:srgbClr val="ADADAD"/>
                      </a:solidFill>
                      <a:prstDash val="solid"/>
                      <a:round/>
                      <a:headEnd type="none" w="med" len="med"/>
                      <a:tailEnd type="none" w="med" len="med"/>
                    </a:lnL>
                    <a:lnR w="9525" cap="flat" cmpd="sng" algn="ctr">
                      <a:solidFill>
                        <a:srgbClr val="ADADAD"/>
                      </a:solidFill>
                      <a:prstDash val="solid"/>
                      <a:round/>
                      <a:headEnd type="none" w="med" len="med"/>
                      <a:tailEnd type="none" w="med" len="med"/>
                    </a:lnR>
                    <a:lnT w="9525" cap="flat" cmpd="sng" algn="ctr">
                      <a:solidFill>
                        <a:srgbClr val="ADADAD"/>
                      </a:solidFill>
                      <a:prstDash val="solid"/>
                      <a:round/>
                      <a:headEnd type="none" w="med" len="med"/>
                      <a:tailEnd type="none" w="med" len="med"/>
                    </a:lnT>
                    <a:lnB w="9525" cap="flat" cmpd="sng" algn="ctr">
                      <a:solidFill>
                        <a:srgbClr val="ADADAD"/>
                      </a:solidFill>
                      <a:prstDash val="solid"/>
                      <a:round/>
                      <a:headEnd type="none" w="med" len="med"/>
                      <a:tailEnd type="none" w="med" len="med"/>
                    </a:lnB>
                    <a:solidFill>
                      <a:srgbClr val="EDECEC"/>
                    </a:solidFill>
                  </a:tcPr>
                </a:tc>
                <a:tc>
                  <a:txBody>
                    <a:bodyPr/>
                    <a:lstStyle/>
                    <a:p>
                      <a:pPr algn="ctr"/>
                      <a:r>
                        <a:rPr lang="en-US" sz="1400" dirty="0">
                          <a:solidFill>
                            <a:srgbClr val="000000"/>
                          </a:solidFill>
                          <a:effectLst/>
                          <a:latin typeface="arial"/>
                        </a:rPr>
                        <a:t>P-1</a:t>
                      </a:r>
                    </a:p>
                  </a:txBody>
                  <a:tcPr marL="0" marR="0" marT="0" marB="0" anchor="ctr">
                    <a:lnL w="9525" cap="flat" cmpd="sng" algn="ctr">
                      <a:solidFill>
                        <a:srgbClr val="ADADAD"/>
                      </a:solidFill>
                      <a:prstDash val="solid"/>
                      <a:round/>
                      <a:headEnd type="none" w="med" len="med"/>
                      <a:tailEnd type="none" w="med" len="med"/>
                    </a:lnL>
                    <a:lnR w="9525" cap="flat" cmpd="sng" algn="ctr">
                      <a:solidFill>
                        <a:srgbClr val="ADADAD"/>
                      </a:solidFill>
                      <a:prstDash val="solid"/>
                      <a:round/>
                      <a:headEnd type="none" w="med" len="med"/>
                      <a:tailEnd type="none" w="med" len="med"/>
                    </a:lnR>
                    <a:lnT w="9525" cap="flat" cmpd="sng" algn="ctr">
                      <a:solidFill>
                        <a:srgbClr val="ADADAD"/>
                      </a:solidFill>
                      <a:prstDash val="solid"/>
                      <a:round/>
                      <a:headEnd type="none" w="med" len="med"/>
                      <a:tailEnd type="none" w="med" len="med"/>
                    </a:lnT>
                    <a:lnB w="9525" cap="flat" cmpd="sng" algn="ctr">
                      <a:solidFill>
                        <a:srgbClr val="ADADAD"/>
                      </a:solidFill>
                      <a:prstDash val="solid"/>
                      <a:round/>
                      <a:headEnd type="none" w="med" len="med"/>
                      <a:tailEnd type="none" w="med" len="med"/>
                    </a:lnB>
                    <a:solidFill>
                      <a:srgbClr val="EDECEC"/>
                    </a:solidFill>
                  </a:tcPr>
                </a:tc>
                <a:tc>
                  <a:txBody>
                    <a:bodyPr/>
                    <a:lstStyle/>
                    <a:p>
                      <a:pPr algn="ctr"/>
                      <a:r>
                        <a:rPr lang="en-US" sz="1400">
                          <a:solidFill>
                            <a:srgbClr val="000000"/>
                          </a:solidFill>
                          <a:effectLst/>
                          <a:latin typeface="arial"/>
                        </a:rPr>
                        <a:t>P-2</a:t>
                      </a:r>
                    </a:p>
                  </a:txBody>
                  <a:tcPr marL="0" marR="0" marT="0" marB="0" anchor="ctr">
                    <a:lnL w="9525" cap="flat" cmpd="sng" algn="ctr">
                      <a:solidFill>
                        <a:srgbClr val="ADADAD"/>
                      </a:solidFill>
                      <a:prstDash val="solid"/>
                      <a:round/>
                      <a:headEnd type="none" w="med" len="med"/>
                      <a:tailEnd type="none" w="med" len="med"/>
                    </a:lnL>
                    <a:lnR w="9525" cap="flat" cmpd="sng" algn="ctr">
                      <a:solidFill>
                        <a:srgbClr val="ADADAD"/>
                      </a:solidFill>
                      <a:prstDash val="solid"/>
                      <a:round/>
                      <a:headEnd type="none" w="med" len="med"/>
                      <a:tailEnd type="none" w="med" len="med"/>
                    </a:lnR>
                    <a:lnT w="9525" cap="flat" cmpd="sng" algn="ctr">
                      <a:solidFill>
                        <a:srgbClr val="ADADAD"/>
                      </a:solidFill>
                      <a:prstDash val="solid"/>
                      <a:round/>
                      <a:headEnd type="none" w="med" len="med"/>
                      <a:tailEnd type="none" w="med" len="med"/>
                    </a:lnT>
                    <a:lnB w="9525" cap="flat" cmpd="sng" algn="ctr">
                      <a:solidFill>
                        <a:srgbClr val="ADADAD"/>
                      </a:solidFill>
                      <a:prstDash val="solid"/>
                      <a:round/>
                      <a:headEnd type="none" w="med" len="med"/>
                      <a:tailEnd type="none" w="med" len="med"/>
                    </a:lnB>
                    <a:solidFill>
                      <a:srgbClr val="EDECEC"/>
                    </a:solidFill>
                  </a:tcPr>
                </a:tc>
                <a:tc>
                  <a:txBody>
                    <a:bodyPr/>
                    <a:lstStyle/>
                    <a:p>
                      <a:pPr algn="ctr"/>
                      <a:r>
                        <a:rPr lang="en-US" sz="1400">
                          <a:solidFill>
                            <a:srgbClr val="000000"/>
                          </a:solidFill>
                          <a:effectLst/>
                          <a:latin typeface="arial"/>
                        </a:rPr>
                        <a:t>P-3</a:t>
                      </a:r>
                    </a:p>
                  </a:txBody>
                  <a:tcPr marL="0" marR="0" marT="0" marB="0" anchor="ctr">
                    <a:lnL w="9525" cap="flat" cmpd="sng" algn="ctr">
                      <a:solidFill>
                        <a:srgbClr val="ADADAD"/>
                      </a:solidFill>
                      <a:prstDash val="solid"/>
                      <a:round/>
                      <a:headEnd type="none" w="med" len="med"/>
                      <a:tailEnd type="none" w="med" len="med"/>
                    </a:lnL>
                    <a:lnR w="9525" cap="flat" cmpd="sng" algn="ctr">
                      <a:solidFill>
                        <a:srgbClr val="ADADAD"/>
                      </a:solidFill>
                      <a:prstDash val="solid"/>
                      <a:round/>
                      <a:headEnd type="none" w="med" len="med"/>
                      <a:tailEnd type="none" w="med" len="med"/>
                    </a:lnR>
                    <a:lnT w="9525" cap="flat" cmpd="sng" algn="ctr">
                      <a:solidFill>
                        <a:srgbClr val="ADADAD"/>
                      </a:solidFill>
                      <a:prstDash val="solid"/>
                      <a:round/>
                      <a:headEnd type="none" w="med" len="med"/>
                      <a:tailEnd type="none" w="med" len="med"/>
                    </a:lnT>
                    <a:lnB w="9525" cap="flat" cmpd="sng" algn="ctr">
                      <a:solidFill>
                        <a:srgbClr val="ADADAD"/>
                      </a:solidFill>
                      <a:prstDash val="solid"/>
                      <a:round/>
                      <a:headEnd type="none" w="med" len="med"/>
                      <a:tailEnd type="none" w="med" len="med"/>
                    </a:lnB>
                    <a:solidFill>
                      <a:srgbClr val="EDECEC"/>
                    </a:solidFill>
                  </a:tcPr>
                </a:tc>
              </a:tr>
              <a:tr h="165775">
                <a:tc>
                  <a:txBody>
                    <a:bodyPr/>
                    <a:lstStyle/>
                    <a:p>
                      <a:pPr algn="l"/>
                      <a:r>
                        <a:rPr lang="en-US" sz="1400" b="1">
                          <a:solidFill>
                            <a:srgbClr val="000000"/>
                          </a:solidFill>
                          <a:effectLst/>
                          <a:latin typeface="arial"/>
                        </a:rPr>
                        <a:t>Heat Release BTU/hr</a:t>
                      </a:r>
                      <a:endParaRPr lang="en-US" sz="1400">
                        <a:solidFill>
                          <a:srgbClr val="000000"/>
                        </a:solidFill>
                        <a:effectLst/>
                        <a:latin typeface="arial"/>
                      </a:endParaRPr>
                    </a:p>
                  </a:txBody>
                  <a:tcPr marL="0" marR="0" marT="0" marB="0" anchor="ctr">
                    <a:lnL w="9525" cap="flat" cmpd="sng" algn="ctr">
                      <a:solidFill>
                        <a:srgbClr val="ADADAD"/>
                      </a:solidFill>
                      <a:prstDash val="solid"/>
                      <a:round/>
                      <a:headEnd type="none" w="med" len="med"/>
                      <a:tailEnd type="none" w="med" len="med"/>
                    </a:lnL>
                    <a:lnR w="9525" cap="flat" cmpd="sng" algn="ctr">
                      <a:solidFill>
                        <a:srgbClr val="ADADAD"/>
                      </a:solidFill>
                      <a:prstDash val="solid"/>
                      <a:round/>
                      <a:headEnd type="none" w="med" len="med"/>
                      <a:tailEnd type="none" w="med" len="med"/>
                    </a:lnR>
                    <a:lnT w="9525" cap="flat" cmpd="sng" algn="ctr">
                      <a:solidFill>
                        <a:srgbClr val="ADADAD"/>
                      </a:solidFill>
                      <a:prstDash val="solid"/>
                      <a:round/>
                      <a:headEnd type="none" w="med" len="med"/>
                      <a:tailEnd type="none" w="med" len="med"/>
                    </a:lnT>
                    <a:lnB w="9525" cap="flat" cmpd="sng" algn="ctr">
                      <a:solidFill>
                        <a:srgbClr val="ADADAD"/>
                      </a:solidFill>
                      <a:prstDash val="solid"/>
                      <a:round/>
                      <a:headEnd type="none" w="med" len="med"/>
                      <a:tailEnd type="none" w="med" len="med"/>
                    </a:lnB>
                    <a:solidFill>
                      <a:srgbClr val="E1E1E1"/>
                    </a:solidFill>
                  </a:tcPr>
                </a:tc>
                <a:tc>
                  <a:txBody>
                    <a:bodyPr/>
                    <a:lstStyle/>
                    <a:p>
                      <a:pPr algn="ctr"/>
                      <a:r>
                        <a:rPr lang="en-US" sz="1400">
                          <a:solidFill>
                            <a:srgbClr val="000000"/>
                          </a:solidFill>
                          <a:effectLst/>
                          <a:latin typeface="arial"/>
                        </a:rPr>
                        <a:t>100,000</a:t>
                      </a:r>
                    </a:p>
                  </a:txBody>
                  <a:tcPr marL="0" marR="0" marT="0" marB="0" anchor="ctr">
                    <a:lnL w="9525" cap="flat" cmpd="sng" algn="ctr">
                      <a:solidFill>
                        <a:srgbClr val="ADADAD"/>
                      </a:solidFill>
                      <a:prstDash val="solid"/>
                      <a:round/>
                      <a:headEnd type="none" w="med" len="med"/>
                      <a:tailEnd type="none" w="med" len="med"/>
                    </a:lnL>
                    <a:lnR w="9525" cap="flat" cmpd="sng" algn="ctr">
                      <a:solidFill>
                        <a:srgbClr val="ADADAD"/>
                      </a:solidFill>
                      <a:prstDash val="solid"/>
                      <a:round/>
                      <a:headEnd type="none" w="med" len="med"/>
                      <a:tailEnd type="none" w="med" len="med"/>
                    </a:lnR>
                    <a:lnT w="9525" cap="flat" cmpd="sng" algn="ctr">
                      <a:solidFill>
                        <a:srgbClr val="ADADAD"/>
                      </a:solidFill>
                      <a:prstDash val="solid"/>
                      <a:round/>
                      <a:headEnd type="none" w="med" len="med"/>
                      <a:tailEnd type="none" w="med" len="med"/>
                    </a:lnT>
                    <a:lnB w="9525" cap="flat" cmpd="sng" algn="ctr">
                      <a:solidFill>
                        <a:srgbClr val="ADADAD"/>
                      </a:solidFill>
                      <a:prstDash val="solid"/>
                      <a:round/>
                      <a:headEnd type="none" w="med" len="med"/>
                      <a:tailEnd type="none" w="med" len="med"/>
                    </a:lnB>
                    <a:solidFill>
                      <a:srgbClr val="E1E1E1"/>
                    </a:solidFill>
                  </a:tcPr>
                </a:tc>
                <a:tc>
                  <a:txBody>
                    <a:bodyPr/>
                    <a:lstStyle/>
                    <a:p>
                      <a:pPr algn="ctr"/>
                      <a:r>
                        <a:rPr lang="en-US" sz="1400" dirty="0">
                          <a:solidFill>
                            <a:srgbClr val="000000"/>
                          </a:solidFill>
                          <a:effectLst/>
                          <a:latin typeface="arial"/>
                        </a:rPr>
                        <a:t>500,000</a:t>
                      </a:r>
                    </a:p>
                  </a:txBody>
                  <a:tcPr marL="0" marR="0" marT="0" marB="0" anchor="ctr">
                    <a:lnL w="9525" cap="flat" cmpd="sng" algn="ctr">
                      <a:solidFill>
                        <a:srgbClr val="ADADAD"/>
                      </a:solidFill>
                      <a:prstDash val="solid"/>
                      <a:round/>
                      <a:headEnd type="none" w="med" len="med"/>
                      <a:tailEnd type="none" w="med" len="med"/>
                    </a:lnL>
                    <a:lnR w="9525" cap="flat" cmpd="sng" algn="ctr">
                      <a:solidFill>
                        <a:srgbClr val="ADADAD"/>
                      </a:solidFill>
                      <a:prstDash val="solid"/>
                      <a:round/>
                      <a:headEnd type="none" w="med" len="med"/>
                      <a:tailEnd type="none" w="med" len="med"/>
                    </a:lnR>
                    <a:lnT w="9525" cap="flat" cmpd="sng" algn="ctr">
                      <a:solidFill>
                        <a:srgbClr val="ADADAD"/>
                      </a:solidFill>
                      <a:prstDash val="solid"/>
                      <a:round/>
                      <a:headEnd type="none" w="med" len="med"/>
                      <a:tailEnd type="none" w="med" len="med"/>
                    </a:lnT>
                    <a:lnB w="9525" cap="flat" cmpd="sng" algn="ctr">
                      <a:solidFill>
                        <a:srgbClr val="ADADAD"/>
                      </a:solidFill>
                      <a:prstDash val="solid"/>
                      <a:round/>
                      <a:headEnd type="none" w="med" len="med"/>
                      <a:tailEnd type="none" w="med" len="med"/>
                    </a:lnB>
                    <a:solidFill>
                      <a:srgbClr val="E1E1E1"/>
                    </a:solidFill>
                  </a:tcPr>
                </a:tc>
                <a:tc>
                  <a:txBody>
                    <a:bodyPr/>
                    <a:lstStyle/>
                    <a:p>
                      <a:pPr algn="ctr"/>
                      <a:r>
                        <a:rPr lang="en-US" sz="1400" dirty="0">
                          <a:solidFill>
                            <a:srgbClr val="000000"/>
                          </a:solidFill>
                          <a:effectLst/>
                          <a:latin typeface="arial"/>
                        </a:rPr>
                        <a:t>1MM</a:t>
                      </a:r>
                    </a:p>
                  </a:txBody>
                  <a:tcPr marL="0" marR="0" marT="0" marB="0" anchor="ctr">
                    <a:lnL w="9525" cap="flat" cmpd="sng" algn="ctr">
                      <a:solidFill>
                        <a:srgbClr val="ADADAD"/>
                      </a:solidFill>
                      <a:prstDash val="solid"/>
                      <a:round/>
                      <a:headEnd type="none" w="med" len="med"/>
                      <a:tailEnd type="none" w="med" len="med"/>
                    </a:lnL>
                    <a:lnR w="9525" cap="flat" cmpd="sng" algn="ctr">
                      <a:solidFill>
                        <a:srgbClr val="ADADAD"/>
                      </a:solidFill>
                      <a:prstDash val="solid"/>
                      <a:round/>
                      <a:headEnd type="none" w="med" len="med"/>
                      <a:tailEnd type="none" w="med" len="med"/>
                    </a:lnR>
                    <a:lnT w="9525" cap="flat" cmpd="sng" algn="ctr">
                      <a:solidFill>
                        <a:srgbClr val="ADADAD"/>
                      </a:solidFill>
                      <a:prstDash val="solid"/>
                      <a:round/>
                      <a:headEnd type="none" w="med" len="med"/>
                      <a:tailEnd type="none" w="med" len="med"/>
                    </a:lnT>
                    <a:lnB w="9525" cap="flat" cmpd="sng" algn="ctr">
                      <a:solidFill>
                        <a:srgbClr val="ADADAD"/>
                      </a:solidFill>
                      <a:prstDash val="solid"/>
                      <a:round/>
                      <a:headEnd type="none" w="med" len="med"/>
                      <a:tailEnd type="none" w="med" len="med"/>
                    </a:lnB>
                    <a:solidFill>
                      <a:srgbClr val="E1E1E1"/>
                    </a:solidFill>
                  </a:tcPr>
                </a:tc>
                <a:tc>
                  <a:txBody>
                    <a:bodyPr/>
                    <a:lstStyle/>
                    <a:p>
                      <a:pPr algn="ctr"/>
                      <a:r>
                        <a:rPr lang="en-US" sz="1400" dirty="0">
                          <a:solidFill>
                            <a:srgbClr val="000000"/>
                          </a:solidFill>
                          <a:effectLst/>
                          <a:latin typeface="arial"/>
                        </a:rPr>
                        <a:t>2MM</a:t>
                      </a:r>
                    </a:p>
                  </a:txBody>
                  <a:tcPr marL="0" marR="0" marT="0" marB="0" anchor="ctr">
                    <a:lnL w="9525" cap="flat" cmpd="sng" algn="ctr">
                      <a:solidFill>
                        <a:srgbClr val="ADADAD"/>
                      </a:solidFill>
                      <a:prstDash val="solid"/>
                      <a:round/>
                      <a:headEnd type="none" w="med" len="med"/>
                      <a:tailEnd type="none" w="med" len="med"/>
                    </a:lnL>
                    <a:lnR w="9525" cap="flat" cmpd="sng" algn="ctr">
                      <a:solidFill>
                        <a:srgbClr val="ADADAD"/>
                      </a:solidFill>
                      <a:prstDash val="solid"/>
                      <a:round/>
                      <a:headEnd type="none" w="med" len="med"/>
                      <a:tailEnd type="none" w="med" len="med"/>
                    </a:lnR>
                    <a:lnT w="9525" cap="flat" cmpd="sng" algn="ctr">
                      <a:solidFill>
                        <a:srgbClr val="ADADAD"/>
                      </a:solidFill>
                      <a:prstDash val="solid"/>
                      <a:round/>
                      <a:headEnd type="none" w="med" len="med"/>
                      <a:tailEnd type="none" w="med" len="med"/>
                    </a:lnT>
                    <a:lnB w="9525" cap="flat" cmpd="sng" algn="ctr">
                      <a:solidFill>
                        <a:srgbClr val="ADADAD"/>
                      </a:solidFill>
                      <a:prstDash val="solid"/>
                      <a:round/>
                      <a:headEnd type="none" w="med" len="med"/>
                      <a:tailEnd type="none" w="med" len="med"/>
                    </a:lnB>
                    <a:solidFill>
                      <a:srgbClr val="E1E1E1"/>
                    </a:solidFill>
                  </a:tcPr>
                </a:tc>
                <a:tc>
                  <a:txBody>
                    <a:bodyPr/>
                    <a:lstStyle/>
                    <a:p>
                      <a:pPr algn="ctr"/>
                      <a:r>
                        <a:rPr lang="en-US" sz="1400" dirty="0">
                          <a:solidFill>
                            <a:srgbClr val="000000"/>
                          </a:solidFill>
                          <a:effectLst/>
                          <a:latin typeface="arial"/>
                        </a:rPr>
                        <a:t>3MM</a:t>
                      </a:r>
                    </a:p>
                  </a:txBody>
                  <a:tcPr marL="0" marR="0" marT="0" marB="0" anchor="ctr">
                    <a:lnL w="9525" cap="flat" cmpd="sng" algn="ctr">
                      <a:solidFill>
                        <a:srgbClr val="ADADAD"/>
                      </a:solidFill>
                      <a:prstDash val="solid"/>
                      <a:round/>
                      <a:headEnd type="none" w="med" len="med"/>
                      <a:tailEnd type="none" w="med" len="med"/>
                    </a:lnL>
                    <a:lnR w="9525" cap="flat" cmpd="sng" algn="ctr">
                      <a:solidFill>
                        <a:srgbClr val="ADADAD"/>
                      </a:solidFill>
                      <a:prstDash val="solid"/>
                      <a:round/>
                      <a:headEnd type="none" w="med" len="med"/>
                      <a:tailEnd type="none" w="med" len="med"/>
                    </a:lnR>
                    <a:lnT w="9525" cap="flat" cmpd="sng" algn="ctr">
                      <a:solidFill>
                        <a:srgbClr val="ADADAD"/>
                      </a:solidFill>
                      <a:prstDash val="solid"/>
                      <a:round/>
                      <a:headEnd type="none" w="med" len="med"/>
                      <a:tailEnd type="none" w="med" len="med"/>
                    </a:lnT>
                    <a:lnB w="9525" cap="flat" cmpd="sng" algn="ctr">
                      <a:solidFill>
                        <a:srgbClr val="ADADAD"/>
                      </a:solidFill>
                      <a:prstDash val="solid"/>
                      <a:round/>
                      <a:headEnd type="none" w="med" len="med"/>
                      <a:tailEnd type="none" w="med" len="med"/>
                    </a:lnB>
                    <a:solidFill>
                      <a:srgbClr val="E1E1E1"/>
                    </a:solidFill>
                  </a:tcPr>
                </a:tc>
              </a:tr>
              <a:tr h="331550">
                <a:tc>
                  <a:txBody>
                    <a:bodyPr/>
                    <a:lstStyle/>
                    <a:p>
                      <a:pPr algn="l"/>
                      <a:r>
                        <a:rPr lang="en-US" sz="1400" b="1" dirty="0">
                          <a:solidFill>
                            <a:srgbClr val="000000"/>
                          </a:solidFill>
                          <a:effectLst/>
                          <a:latin typeface="arial"/>
                        </a:rPr>
                        <a:t>Evaporative Capacity, </a:t>
                      </a:r>
                      <a:r>
                        <a:rPr lang="en-US" sz="1400" b="1" dirty="0" err="1" smtClean="0">
                          <a:solidFill>
                            <a:srgbClr val="000000"/>
                          </a:solidFill>
                          <a:effectLst/>
                          <a:latin typeface="arial"/>
                        </a:rPr>
                        <a:t>lb</a:t>
                      </a:r>
                      <a:r>
                        <a:rPr lang="en-US" sz="1400" b="1" dirty="0" smtClean="0">
                          <a:solidFill>
                            <a:srgbClr val="000000"/>
                          </a:solidFill>
                          <a:effectLst/>
                          <a:latin typeface="arial"/>
                        </a:rPr>
                        <a:t>/</a:t>
                      </a:r>
                      <a:r>
                        <a:rPr lang="en-US" sz="1400" b="1" dirty="0" err="1" smtClean="0">
                          <a:solidFill>
                            <a:srgbClr val="000000"/>
                          </a:solidFill>
                          <a:effectLst/>
                          <a:latin typeface="arial"/>
                        </a:rPr>
                        <a:t>hr</a:t>
                      </a:r>
                      <a:endParaRPr lang="en-US" sz="1400" dirty="0">
                        <a:solidFill>
                          <a:srgbClr val="000000"/>
                        </a:solidFill>
                        <a:effectLst/>
                        <a:latin typeface="arial"/>
                      </a:endParaRPr>
                    </a:p>
                  </a:txBody>
                  <a:tcPr marL="0" marR="0" marT="0" marB="0" anchor="ctr">
                    <a:lnL w="9525" cap="flat" cmpd="sng" algn="ctr">
                      <a:solidFill>
                        <a:srgbClr val="ADADAD"/>
                      </a:solidFill>
                      <a:prstDash val="solid"/>
                      <a:round/>
                      <a:headEnd type="none" w="med" len="med"/>
                      <a:tailEnd type="none" w="med" len="med"/>
                    </a:lnL>
                    <a:lnR w="9525" cap="flat" cmpd="sng" algn="ctr">
                      <a:solidFill>
                        <a:srgbClr val="ADADAD"/>
                      </a:solidFill>
                      <a:prstDash val="solid"/>
                      <a:round/>
                      <a:headEnd type="none" w="med" len="med"/>
                      <a:tailEnd type="none" w="med" len="med"/>
                    </a:lnR>
                    <a:lnT w="9525" cap="flat" cmpd="sng" algn="ctr">
                      <a:solidFill>
                        <a:srgbClr val="ADADAD"/>
                      </a:solidFill>
                      <a:prstDash val="solid"/>
                      <a:round/>
                      <a:headEnd type="none" w="med" len="med"/>
                      <a:tailEnd type="none" w="med" len="med"/>
                    </a:lnT>
                    <a:lnB w="9525" cap="flat" cmpd="sng" algn="ctr">
                      <a:solidFill>
                        <a:srgbClr val="ADADAD"/>
                      </a:solidFill>
                      <a:prstDash val="solid"/>
                      <a:round/>
                      <a:headEnd type="none" w="med" len="med"/>
                      <a:tailEnd type="none" w="med" len="med"/>
                    </a:lnB>
                    <a:solidFill>
                      <a:srgbClr val="EDECEC"/>
                    </a:solidFill>
                  </a:tcPr>
                </a:tc>
                <a:tc>
                  <a:txBody>
                    <a:bodyPr/>
                    <a:lstStyle/>
                    <a:p>
                      <a:pPr algn="ctr"/>
                      <a:r>
                        <a:rPr lang="en-US" sz="1400" dirty="0">
                          <a:solidFill>
                            <a:srgbClr val="000000"/>
                          </a:solidFill>
                          <a:effectLst/>
                          <a:latin typeface="arial"/>
                        </a:rPr>
                        <a:t>5</a:t>
                      </a:r>
                      <a:r>
                        <a:rPr lang="en-US" sz="1400" dirty="0" smtClean="0">
                          <a:solidFill>
                            <a:srgbClr val="000000"/>
                          </a:solidFill>
                          <a:effectLst/>
                          <a:latin typeface="arial"/>
                        </a:rPr>
                        <a:t>0</a:t>
                      </a:r>
                      <a:endParaRPr lang="en-US" sz="1400" dirty="0">
                        <a:solidFill>
                          <a:srgbClr val="000000"/>
                        </a:solidFill>
                        <a:effectLst/>
                        <a:latin typeface="arial"/>
                      </a:endParaRPr>
                    </a:p>
                  </a:txBody>
                  <a:tcPr marL="0" marR="0" marT="0" marB="0" anchor="ctr">
                    <a:lnL w="9525" cap="flat" cmpd="sng" algn="ctr">
                      <a:solidFill>
                        <a:srgbClr val="ADADAD"/>
                      </a:solidFill>
                      <a:prstDash val="solid"/>
                      <a:round/>
                      <a:headEnd type="none" w="med" len="med"/>
                      <a:tailEnd type="none" w="med" len="med"/>
                    </a:lnL>
                    <a:lnR w="9525" cap="flat" cmpd="sng" algn="ctr">
                      <a:solidFill>
                        <a:srgbClr val="ADADAD"/>
                      </a:solidFill>
                      <a:prstDash val="solid"/>
                      <a:round/>
                      <a:headEnd type="none" w="med" len="med"/>
                      <a:tailEnd type="none" w="med" len="med"/>
                    </a:lnR>
                    <a:lnT w="9525" cap="flat" cmpd="sng" algn="ctr">
                      <a:solidFill>
                        <a:srgbClr val="ADADAD"/>
                      </a:solidFill>
                      <a:prstDash val="solid"/>
                      <a:round/>
                      <a:headEnd type="none" w="med" len="med"/>
                      <a:tailEnd type="none" w="med" len="med"/>
                    </a:lnT>
                    <a:lnB w="9525" cap="flat" cmpd="sng" algn="ctr">
                      <a:solidFill>
                        <a:srgbClr val="ADADAD"/>
                      </a:solidFill>
                      <a:prstDash val="solid"/>
                      <a:round/>
                      <a:headEnd type="none" w="med" len="med"/>
                      <a:tailEnd type="none" w="med" len="med"/>
                    </a:lnB>
                    <a:solidFill>
                      <a:srgbClr val="EDECEC"/>
                    </a:solidFill>
                  </a:tcPr>
                </a:tc>
                <a:tc>
                  <a:txBody>
                    <a:bodyPr/>
                    <a:lstStyle/>
                    <a:p>
                      <a:pPr algn="ctr"/>
                      <a:r>
                        <a:rPr lang="en-US" sz="1400" dirty="0" smtClean="0">
                          <a:solidFill>
                            <a:srgbClr val="000000"/>
                          </a:solidFill>
                          <a:effectLst/>
                          <a:latin typeface="arial"/>
                        </a:rPr>
                        <a:t>250</a:t>
                      </a:r>
                    </a:p>
                  </a:txBody>
                  <a:tcPr marL="0" marR="0" marT="0" marB="0" anchor="ctr">
                    <a:lnL w="9525" cap="flat" cmpd="sng" algn="ctr">
                      <a:solidFill>
                        <a:srgbClr val="ADADAD"/>
                      </a:solidFill>
                      <a:prstDash val="solid"/>
                      <a:round/>
                      <a:headEnd type="none" w="med" len="med"/>
                      <a:tailEnd type="none" w="med" len="med"/>
                    </a:lnL>
                    <a:lnR w="9525" cap="flat" cmpd="sng" algn="ctr">
                      <a:solidFill>
                        <a:srgbClr val="ADADAD"/>
                      </a:solidFill>
                      <a:prstDash val="solid"/>
                      <a:round/>
                      <a:headEnd type="none" w="med" len="med"/>
                      <a:tailEnd type="none" w="med" len="med"/>
                    </a:lnR>
                    <a:lnT w="9525" cap="flat" cmpd="sng" algn="ctr">
                      <a:solidFill>
                        <a:srgbClr val="ADADAD"/>
                      </a:solidFill>
                      <a:prstDash val="solid"/>
                      <a:round/>
                      <a:headEnd type="none" w="med" len="med"/>
                      <a:tailEnd type="none" w="med" len="med"/>
                    </a:lnT>
                    <a:lnB w="9525" cap="flat" cmpd="sng" algn="ctr">
                      <a:solidFill>
                        <a:srgbClr val="ADADAD"/>
                      </a:solidFill>
                      <a:prstDash val="solid"/>
                      <a:round/>
                      <a:headEnd type="none" w="med" len="med"/>
                      <a:tailEnd type="none" w="med" len="med"/>
                    </a:lnB>
                    <a:solidFill>
                      <a:srgbClr val="EDECEC"/>
                    </a:solidFill>
                  </a:tcPr>
                </a:tc>
                <a:tc>
                  <a:txBody>
                    <a:bodyPr/>
                    <a:lstStyle/>
                    <a:p>
                      <a:pPr algn="ctr"/>
                      <a:r>
                        <a:rPr lang="en-US" sz="1400" dirty="0">
                          <a:solidFill>
                            <a:srgbClr val="000000"/>
                          </a:solidFill>
                          <a:effectLst/>
                          <a:latin typeface="arial"/>
                        </a:rPr>
                        <a:t>5</a:t>
                      </a:r>
                      <a:r>
                        <a:rPr lang="en-US" sz="1400" dirty="0" smtClean="0">
                          <a:solidFill>
                            <a:srgbClr val="000000"/>
                          </a:solidFill>
                          <a:effectLst/>
                          <a:latin typeface="arial"/>
                        </a:rPr>
                        <a:t>00</a:t>
                      </a:r>
                      <a:endParaRPr lang="en-US" sz="1400" dirty="0">
                        <a:solidFill>
                          <a:srgbClr val="000000"/>
                        </a:solidFill>
                        <a:effectLst/>
                        <a:latin typeface="arial"/>
                      </a:endParaRPr>
                    </a:p>
                  </a:txBody>
                  <a:tcPr marL="0" marR="0" marT="0" marB="0" anchor="ctr">
                    <a:lnL w="9525" cap="flat" cmpd="sng" algn="ctr">
                      <a:solidFill>
                        <a:srgbClr val="ADADAD"/>
                      </a:solidFill>
                      <a:prstDash val="solid"/>
                      <a:round/>
                      <a:headEnd type="none" w="med" len="med"/>
                      <a:tailEnd type="none" w="med" len="med"/>
                    </a:lnL>
                    <a:lnR w="9525" cap="flat" cmpd="sng" algn="ctr">
                      <a:solidFill>
                        <a:srgbClr val="ADADAD"/>
                      </a:solidFill>
                      <a:prstDash val="solid"/>
                      <a:round/>
                      <a:headEnd type="none" w="med" len="med"/>
                      <a:tailEnd type="none" w="med" len="med"/>
                    </a:lnR>
                    <a:lnT w="9525" cap="flat" cmpd="sng" algn="ctr">
                      <a:solidFill>
                        <a:srgbClr val="ADADAD"/>
                      </a:solidFill>
                      <a:prstDash val="solid"/>
                      <a:round/>
                      <a:headEnd type="none" w="med" len="med"/>
                      <a:tailEnd type="none" w="med" len="med"/>
                    </a:lnT>
                    <a:lnB w="9525" cap="flat" cmpd="sng" algn="ctr">
                      <a:solidFill>
                        <a:srgbClr val="ADADAD"/>
                      </a:solidFill>
                      <a:prstDash val="solid"/>
                      <a:round/>
                      <a:headEnd type="none" w="med" len="med"/>
                      <a:tailEnd type="none" w="med" len="med"/>
                    </a:lnB>
                    <a:solidFill>
                      <a:srgbClr val="EDECEC"/>
                    </a:solidFill>
                  </a:tcPr>
                </a:tc>
                <a:tc>
                  <a:txBody>
                    <a:bodyPr/>
                    <a:lstStyle/>
                    <a:p>
                      <a:pPr algn="ctr"/>
                      <a:r>
                        <a:rPr lang="en-US" sz="1400" dirty="0" smtClean="0">
                          <a:solidFill>
                            <a:srgbClr val="000000"/>
                          </a:solidFill>
                          <a:effectLst/>
                          <a:latin typeface="arial"/>
                        </a:rPr>
                        <a:t>1000</a:t>
                      </a:r>
                      <a:endParaRPr lang="en-US" sz="1400" dirty="0">
                        <a:solidFill>
                          <a:srgbClr val="000000"/>
                        </a:solidFill>
                        <a:effectLst/>
                        <a:latin typeface="arial"/>
                      </a:endParaRPr>
                    </a:p>
                  </a:txBody>
                  <a:tcPr marL="0" marR="0" marT="0" marB="0" anchor="ctr">
                    <a:lnL w="9525" cap="flat" cmpd="sng" algn="ctr">
                      <a:solidFill>
                        <a:srgbClr val="ADADAD"/>
                      </a:solidFill>
                      <a:prstDash val="solid"/>
                      <a:round/>
                      <a:headEnd type="none" w="med" len="med"/>
                      <a:tailEnd type="none" w="med" len="med"/>
                    </a:lnL>
                    <a:lnR w="9525" cap="flat" cmpd="sng" algn="ctr">
                      <a:solidFill>
                        <a:srgbClr val="ADADAD"/>
                      </a:solidFill>
                      <a:prstDash val="solid"/>
                      <a:round/>
                      <a:headEnd type="none" w="med" len="med"/>
                      <a:tailEnd type="none" w="med" len="med"/>
                    </a:lnR>
                    <a:lnT w="9525" cap="flat" cmpd="sng" algn="ctr">
                      <a:solidFill>
                        <a:srgbClr val="ADADAD"/>
                      </a:solidFill>
                      <a:prstDash val="solid"/>
                      <a:round/>
                      <a:headEnd type="none" w="med" len="med"/>
                      <a:tailEnd type="none" w="med" len="med"/>
                    </a:lnT>
                    <a:lnB w="9525" cap="flat" cmpd="sng" algn="ctr">
                      <a:solidFill>
                        <a:srgbClr val="ADADAD"/>
                      </a:solidFill>
                      <a:prstDash val="solid"/>
                      <a:round/>
                      <a:headEnd type="none" w="med" len="med"/>
                      <a:tailEnd type="none" w="med" len="med"/>
                    </a:lnB>
                    <a:solidFill>
                      <a:srgbClr val="EDECEC"/>
                    </a:solidFill>
                  </a:tcPr>
                </a:tc>
                <a:tc>
                  <a:txBody>
                    <a:bodyPr/>
                    <a:lstStyle/>
                    <a:p>
                      <a:pPr algn="ctr"/>
                      <a:r>
                        <a:rPr lang="en-US" sz="1400" dirty="0" smtClean="0">
                          <a:solidFill>
                            <a:srgbClr val="000000"/>
                          </a:solidFill>
                          <a:effectLst/>
                          <a:latin typeface="arial"/>
                        </a:rPr>
                        <a:t>1500</a:t>
                      </a:r>
                      <a:endParaRPr lang="en-US" sz="1400" dirty="0">
                        <a:solidFill>
                          <a:srgbClr val="000000"/>
                        </a:solidFill>
                        <a:effectLst/>
                        <a:latin typeface="arial"/>
                      </a:endParaRPr>
                    </a:p>
                  </a:txBody>
                  <a:tcPr marL="0" marR="0" marT="0" marB="0" anchor="ctr">
                    <a:lnL w="9525" cap="flat" cmpd="sng" algn="ctr">
                      <a:solidFill>
                        <a:srgbClr val="ADADAD"/>
                      </a:solidFill>
                      <a:prstDash val="solid"/>
                      <a:round/>
                      <a:headEnd type="none" w="med" len="med"/>
                      <a:tailEnd type="none" w="med" len="med"/>
                    </a:lnL>
                    <a:lnR w="9525" cap="flat" cmpd="sng" algn="ctr">
                      <a:solidFill>
                        <a:srgbClr val="ADADAD"/>
                      </a:solidFill>
                      <a:prstDash val="solid"/>
                      <a:round/>
                      <a:headEnd type="none" w="med" len="med"/>
                      <a:tailEnd type="none" w="med" len="med"/>
                    </a:lnR>
                    <a:lnT w="9525" cap="flat" cmpd="sng" algn="ctr">
                      <a:solidFill>
                        <a:srgbClr val="ADADAD"/>
                      </a:solidFill>
                      <a:prstDash val="solid"/>
                      <a:round/>
                      <a:headEnd type="none" w="med" len="med"/>
                      <a:tailEnd type="none" w="med" len="med"/>
                    </a:lnT>
                    <a:lnB w="9525" cap="flat" cmpd="sng" algn="ctr">
                      <a:solidFill>
                        <a:srgbClr val="ADADAD"/>
                      </a:solidFill>
                      <a:prstDash val="solid"/>
                      <a:round/>
                      <a:headEnd type="none" w="med" len="med"/>
                      <a:tailEnd type="none" w="med" len="med"/>
                    </a:lnB>
                    <a:solidFill>
                      <a:srgbClr val="EDECEC"/>
                    </a:solidFill>
                  </a:tcPr>
                </a:tc>
              </a:tr>
            </a:tbl>
          </a:graphicData>
        </a:graphic>
      </p:graphicFrame>
      <p:pic>
        <p:nvPicPr>
          <p:cNvPr id="204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791" y="1364834"/>
            <a:ext cx="2462726" cy="356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388536" y="1905001"/>
            <a:ext cx="1560944" cy="461665"/>
          </a:xfrm>
          <a:prstGeom prst="rect">
            <a:avLst/>
          </a:prstGeom>
          <a:noFill/>
        </p:spPr>
        <p:txBody>
          <a:bodyPr wrap="none" rtlCol="0">
            <a:spAutoFit/>
          </a:bodyPr>
          <a:lstStyle/>
          <a:p>
            <a:r>
              <a:rPr lang="en-US" sz="2400" dirty="0" smtClean="0"/>
              <a:t>Pilot Dryer</a:t>
            </a:r>
          </a:p>
        </p:txBody>
      </p:sp>
      <p:cxnSp>
        <p:nvCxnSpPr>
          <p:cNvPr id="9" name="Straight Arrow Connector 8"/>
          <p:cNvCxnSpPr/>
          <p:nvPr/>
        </p:nvCxnSpPr>
        <p:spPr>
          <a:xfrm flipH="1">
            <a:off x="3573194" y="2316480"/>
            <a:ext cx="836408" cy="152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12964" y="3581401"/>
            <a:ext cx="593432" cy="461665"/>
          </a:xfrm>
          <a:prstGeom prst="rect">
            <a:avLst/>
          </a:prstGeom>
          <a:noFill/>
        </p:spPr>
        <p:txBody>
          <a:bodyPr wrap="none" rtlCol="0">
            <a:spAutoFit/>
          </a:bodyPr>
          <a:lstStyle/>
          <a:p>
            <a:r>
              <a:rPr lang="en-US" sz="2400" dirty="0" smtClean="0"/>
              <a:t>P-1</a:t>
            </a:r>
            <a:endParaRPr lang="en-US" sz="2400" dirty="0"/>
          </a:p>
        </p:txBody>
      </p:sp>
      <p:cxnSp>
        <p:nvCxnSpPr>
          <p:cNvPr id="12" name="Straight Arrow Connector 11"/>
          <p:cNvCxnSpPr/>
          <p:nvPr/>
        </p:nvCxnSpPr>
        <p:spPr>
          <a:xfrm>
            <a:off x="4627033" y="3992880"/>
            <a:ext cx="836408" cy="152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a:hlinkClick r:id="" action="ppaction://noaction"/>
          </p:cNvPr>
          <p:cNvSpPr/>
          <p:nvPr/>
        </p:nvSpPr>
        <p:spPr>
          <a:xfrm>
            <a:off x="62989" y="68239"/>
            <a:ext cx="151175" cy="1774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G_008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371600"/>
            <a:ext cx="2628900" cy="3505200"/>
          </a:xfrm>
          <a:prstGeom prst="rect">
            <a:avLst/>
          </a:prstGeom>
        </p:spPr>
      </p:pic>
    </p:spTree>
    <p:extLst>
      <p:ext uri="{BB962C8B-B14F-4D97-AF65-F5344CB8AC3E}">
        <p14:creationId xmlns:p14="http://schemas.microsoft.com/office/powerpoint/2010/main" val="37751187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457200"/>
            <a:ext cx="7772400" cy="1143000"/>
          </a:xfrm>
        </p:spPr>
        <p:txBody>
          <a:bodyPr/>
          <a:lstStyle/>
          <a:p>
            <a:pPr eaLnBrk="1" hangingPunct="1"/>
            <a:r>
              <a:rPr lang="en-US" sz="4400" dirty="0">
                <a:latin typeface="Georgia" charset="0"/>
              </a:rPr>
              <a:t>Technology</a:t>
            </a:r>
            <a:r>
              <a:rPr lang="en-US" sz="4400" dirty="0" smtClean="0">
                <a:latin typeface="Georgia" charset="0"/>
              </a:rPr>
              <a:t> Overview</a:t>
            </a:r>
            <a:endParaRPr lang="en-US" sz="4400" dirty="0">
              <a:latin typeface="Georgia" charset="0"/>
            </a:endParaRPr>
          </a:p>
        </p:txBody>
      </p:sp>
      <p:sp>
        <p:nvSpPr>
          <p:cNvPr id="21507" name="Rectangle 3"/>
          <p:cNvSpPr>
            <a:spLocks noChangeArrowheads="1"/>
          </p:cNvSpPr>
          <p:nvPr/>
        </p:nvSpPr>
        <p:spPr bwMode="auto">
          <a:xfrm>
            <a:off x="838200" y="1828800"/>
            <a:ext cx="7467600" cy="4278094"/>
          </a:xfrm>
          <a:prstGeom prst="rect">
            <a:avLst/>
          </a:prstGeom>
          <a:noFill/>
          <a:ln w="76200" cmpd="thickThin">
            <a:noFill/>
            <a:miter lim="800000"/>
            <a:headEnd/>
            <a:tailEnd/>
          </a:ln>
        </p:spPr>
        <p:txBody>
          <a:bodyPr wrap="square">
            <a:prstTxWarp prst="textNoShape">
              <a:avLst/>
            </a:prstTxWarp>
            <a:spAutoFit/>
          </a:bodyPr>
          <a:lstStyle/>
          <a:p>
            <a:pPr algn="l" eaLnBrk="0" hangingPunct="0">
              <a:spcBef>
                <a:spcPct val="50000"/>
              </a:spcBef>
              <a:buFontTx/>
              <a:buChar char="•"/>
            </a:pPr>
            <a:r>
              <a:rPr lang="en-US" sz="2400" dirty="0">
                <a:latin typeface="Futura Medium" pitchFamily="34" charset="0"/>
              </a:rPr>
              <a:t> </a:t>
            </a:r>
            <a:r>
              <a:rPr lang="en-US" dirty="0">
                <a:latin typeface="Georgia" charset="0"/>
              </a:rPr>
              <a:t>Pulse Combustor Basics</a:t>
            </a:r>
          </a:p>
          <a:p>
            <a:pPr algn="l" eaLnBrk="0" hangingPunct="0">
              <a:spcBef>
                <a:spcPct val="50000"/>
              </a:spcBef>
              <a:buFontTx/>
              <a:buChar char="•"/>
            </a:pPr>
            <a:r>
              <a:rPr lang="en-US" dirty="0" smtClean="0">
                <a:latin typeface="Georgia" charset="0"/>
              </a:rPr>
              <a:t> Video – PCS Dryer in Action</a:t>
            </a:r>
          </a:p>
          <a:p>
            <a:pPr algn="l" eaLnBrk="0" hangingPunct="0">
              <a:spcBef>
                <a:spcPct val="50000"/>
              </a:spcBef>
              <a:buFontTx/>
              <a:buChar char="•"/>
            </a:pPr>
            <a:r>
              <a:rPr lang="en-US" dirty="0" smtClean="0">
                <a:latin typeface="Georgia" charset="0"/>
              </a:rPr>
              <a:t> Atomizer </a:t>
            </a:r>
            <a:r>
              <a:rPr lang="en-US" dirty="0" err="1" smtClean="0">
                <a:latin typeface="Georgia" charset="0"/>
              </a:rPr>
              <a:t>Distinctives</a:t>
            </a:r>
            <a:endParaRPr lang="en-US" dirty="0" smtClean="0">
              <a:latin typeface="Georgia" charset="0"/>
            </a:endParaRPr>
          </a:p>
          <a:p>
            <a:pPr algn="l" eaLnBrk="0" hangingPunct="0">
              <a:spcBef>
                <a:spcPct val="50000"/>
              </a:spcBef>
              <a:buFontTx/>
              <a:buChar char="•"/>
            </a:pPr>
            <a:r>
              <a:rPr lang="en-US" dirty="0" smtClean="0">
                <a:latin typeface="Georgia" charset="0"/>
              </a:rPr>
              <a:t> Implications </a:t>
            </a:r>
            <a:r>
              <a:rPr lang="en-US" dirty="0">
                <a:latin typeface="Georgia" charset="0"/>
              </a:rPr>
              <a:t>&amp; </a:t>
            </a:r>
            <a:r>
              <a:rPr lang="en-US" dirty="0" smtClean="0">
                <a:latin typeface="Georgia" charset="0"/>
              </a:rPr>
              <a:t>Advantages</a:t>
            </a:r>
          </a:p>
          <a:p>
            <a:pPr algn="l" eaLnBrk="0" hangingPunct="0">
              <a:spcBef>
                <a:spcPct val="50000"/>
              </a:spcBef>
              <a:buFontTx/>
              <a:buChar char="•"/>
            </a:pPr>
            <a:r>
              <a:rPr lang="en-US" dirty="0">
                <a:latin typeface="Georgia" charset="0"/>
              </a:rPr>
              <a:t> </a:t>
            </a:r>
            <a:r>
              <a:rPr lang="en-US" dirty="0" smtClean="0">
                <a:latin typeface="Georgia" charset="0"/>
              </a:rPr>
              <a:t>Patents</a:t>
            </a:r>
          </a:p>
          <a:p>
            <a:pPr algn="l" eaLnBrk="0" hangingPunct="0">
              <a:spcBef>
                <a:spcPct val="50000"/>
              </a:spcBef>
              <a:buFontTx/>
              <a:buChar char="•"/>
            </a:pPr>
            <a:r>
              <a:rPr lang="en-US" dirty="0">
                <a:latin typeface="Georgia" charset="0"/>
              </a:rPr>
              <a:t> </a:t>
            </a:r>
            <a:r>
              <a:rPr lang="en-US" dirty="0" smtClean="0">
                <a:latin typeface="Georgia" charset="0"/>
              </a:rPr>
              <a:t>Technical Info</a:t>
            </a:r>
            <a:endParaRPr lang="en-US" dirty="0">
              <a:latin typeface="Georgia"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lse Combuster Burner Assembly"/>
          <p:cNvPicPr/>
          <p:nvPr/>
        </p:nvPicPr>
        <p:blipFill rotWithShape="1">
          <a:blip r:embed="rId3" cstate="print">
            <a:extLst>
              <a:ext uri="{28A0092B-C50C-407E-A947-70E740481C1C}">
                <a14:useLocalDpi xmlns:a14="http://schemas.microsoft.com/office/drawing/2010/main" val="0"/>
              </a:ext>
            </a:extLst>
          </a:blip>
          <a:srcRect t="12754" b="3186"/>
          <a:stretch/>
        </p:blipFill>
        <p:spPr bwMode="auto">
          <a:xfrm>
            <a:off x="492369" y="1295400"/>
            <a:ext cx="3317631" cy="4876800"/>
          </a:xfrm>
          <a:prstGeom prst="rect">
            <a:avLst/>
          </a:prstGeom>
          <a:noFill/>
          <a:ln>
            <a:noFill/>
          </a:ln>
        </p:spPr>
      </p:pic>
      <p:sp>
        <p:nvSpPr>
          <p:cNvPr id="3" name="TextBox 2"/>
          <p:cNvSpPr txBox="1"/>
          <p:nvPr/>
        </p:nvSpPr>
        <p:spPr>
          <a:xfrm>
            <a:off x="4038600" y="1828800"/>
            <a:ext cx="4572000" cy="2246769"/>
          </a:xfrm>
          <a:prstGeom prst="rect">
            <a:avLst/>
          </a:prstGeom>
          <a:noFill/>
        </p:spPr>
        <p:txBody>
          <a:bodyPr wrap="square" rtlCol="0">
            <a:spAutoFit/>
          </a:bodyPr>
          <a:lstStyle/>
          <a:p>
            <a:pPr marL="457200" indent="-457200" algn="l">
              <a:buAutoNum type="arabicPeriod"/>
            </a:pPr>
            <a:r>
              <a:rPr lang="en-US" sz="2000" dirty="0" smtClean="0"/>
              <a:t>Air </a:t>
            </a:r>
            <a:r>
              <a:rPr lang="en-US" sz="2000" dirty="0"/>
              <a:t>is pumped into</a:t>
            </a:r>
            <a:r>
              <a:rPr lang="en-US" sz="2000" dirty="0" smtClean="0"/>
              <a:t> the combustor’s </a:t>
            </a:r>
            <a:r>
              <a:rPr lang="en-US" sz="2000" dirty="0"/>
              <a:t>outer shell at low </a:t>
            </a:r>
            <a:r>
              <a:rPr lang="en-US" sz="2000" dirty="0" smtClean="0"/>
              <a:t>pressure.</a:t>
            </a:r>
          </a:p>
          <a:p>
            <a:pPr marL="457200" indent="-457200" algn="l">
              <a:buAutoNum type="arabicPeriod"/>
            </a:pPr>
            <a:r>
              <a:rPr lang="en-US" sz="2000" dirty="0" smtClean="0"/>
              <a:t>The air flows </a:t>
            </a:r>
            <a:r>
              <a:rPr lang="en-US" sz="2000" dirty="0"/>
              <a:t>through the patented unidirectional air </a:t>
            </a:r>
            <a:r>
              <a:rPr lang="en-US" sz="2000" dirty="0" smtClean="0"/>
              <a:t>diode, and</a:t>
            </a:r>
          </a:p>
          <a:p>
            <a:pPr marL="457200" indent="-457200" algn="l">
              <a:buAutoNum type="arabicPeriod"/>
            </a:pPr>
            <a:r>
              <a:rPr lang="en-US" sz="2000" dirty="0" smtClean="0"/>
              <a:t>Enters a tuned combustion chamber.</a:t>
            </a:r>
            <a:endParaRPr lang="en-US" altLang="zh-CN" sz="2000" dirty="0" smtClean="0"/>
          </a:p>
          <a:p>
            <a:pPr marL="457200" indent="-457200" algn="l">
              <a:buAutoNum type="arabicPeriod" startAt="4"/>
            </a:pPr>
            <a:r>
              <a:rPr lang="en-US" sz="2000" dirty="0" smtClean="0"/>
              <a:t>Fuel </a:t>
            </a:r>
            <a:r>
              <a:rPr lang="en-US" sz="2000" dirty="0"/>
              <a:t>is added</a:t>
            </a:r>
            <a:r>
              <a:rPr lang="en-US" sz="2000" dirty="0" smtClean="0"/>
              <a:t> to the combustion chamber and mixes with the air.</a:t>
            </a:r>
          </a:p>
        </p:txBody>
      </p:sp>
      <p:sp>
        <p:nvSpPr>
          <p:cNvPr id="6" name="Oval 5">
            <a:hlinkClick r:id="" action="ppaction://noaction"/>
          </p:cNvPr>
          <p:cNvSpPr/>
          <p:nvPr/>
        </p:nvSpPr>
        <p:spPr>
          <a:xfrm>
            <a:off x="62989" y="68239"/>
            <a:ext cx="151175" cy="1774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92402" y="795867"/>
            <a:ext cx="4174540" cy="584776"/>
          </a:xfrm>
          <a:prstGeom prst="rect">
            <a:avLst/>
          </a:prstGeom>
          <a:noFill/>
        </p:spPr>
        <p:txBody>
          <a:bodyPr wrap="none" rtlCol="0">
            <a:spAutoFit/>
          </a:bodyPr>
          <a:lstStyle/>
          <a:p>
            <a:r>
              <a:rPr lang="en-US" dirty="0" smtClean="0"/>
              <a:t>Pulse Combustor Basics</a:t>
            </a:r>
            <a:endParaRPr lang="en-US" dirty="0"/>
          </a:p>
        </p:txBody>
      </p:sp>
    </p:spTree>
    <p:extLst>
      <p:ext uri="{BB962C8B-B14F-4D97-AF65-F5344CB8AC3E}">
        <p14:creationId xmlns:p14="http://schemas.microsoft.com/office/powerpoint/2010/main" val="34065191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lse Combuster Burner Assembly"/>
          <p:cNvPicPr/>
          <p:nvPr/>
        </p:nvPicPr>
        <p:blipFill rotWithShape="1">
          <a:blip r:embed="rId3" cstate="print">
            <a:extLst>
              <a:ext uri="{28A0092B-C50C-407E-A947-70E740481C1C}">
                <a14:useLocalDpi xmlns:a14="http://schemas.microsoft.com/office/drawing/2010/main" val="0"/>
              </a:ext>
            </a:extLst>
          </a:blip>
          <a:srcRect t="12754" b="3186"/>
          <a:stretch/>
        </p:blipFill>
        <p:spPr bwMode="auto">
          <a:xfrm>
            <a:off x="457200" y="1447800"/>
            <a:ext cx="3276600" cy="4724400"/>
          </a:xfrm>
          <a:prstGeom prst="rect">
            <a:avLst/>
          </a:prstGeom>
          <a:noFill/>
          <a:ln>
            <a:noFill/>
          </a:ln>
        </p:spPr>
      </p:pic>
      <p:sp>
        <p:nvSpPr>
          <p:cNvPr id="3" name="TextBox 2"/>
          <p:cNvSpPr txBox="1"/>
          <p:nvPr/>
        </p:nvSpPr>
        <p:spPr>
          <a:xfrm>
            <a:off x="4038600" y="1447800"/>
            <a:ext cx="4642338" cy="3785652"/>
          </a:xfrm>
          <a:prstGeom prst="rect">
            <a:avLst/>
          </a:prstGeom>
          <a:noFill/>
        </p:spPr>
        <p:txBody>
          <a:bodyPr wrap="square" rtlCol="0">
            <a:spAutoFit/>
          </a:bodyPr>
          <a:lstStyle/>
          <a:p>
            <a:pPr marL="342900" indent="-342900" algn="l">
              <a:buAutoNum type="arabicPeriod" startAt="5"/>
            </a:pPr>
            <a:r>
              <a:rPr lang="en-US" sz="2000" dirty="0" smtClean="0"/>
              <a:t>The </a:t>
            </a:r>
            <a:r>
              <a:rPr lang="en-US" sz="2000" dirty="0"/>
              <a:t>fuel-air mixture is ignited by a </a:t>
            </a:r>
            <a:r>
              <a:rPr lang="en-US" sz="2000" dirty="0" smtClean="0"/>
              <a:t>pilot and </a:t>
            </a:r>
            <a:r>
              <a:rPr lang="en-US" sz="2000" dirty="0"/>
              <a:t>explodes, creating hot air </a:t>
            </a:r>
            <a:r>
              <a:rPr lang="en-US" sz="2000" dirty="0" smtClean="0"/>
              <a:t>about </a:t>
            </a:r>
            <a:r>
              <a:rPr lang="en-US" sz="2000" dirty="0"/>
              <a:t>3 psi above combustion fan </a:t>
            </a:r>
            <a:r>
              <a:rPr lang="en-US" sz="2000" dirty="0" smtClean="0"/>
              <a:t>pressure.</a:t>
            </a:r>
          </a:p>
          <a:p>
            <a:pPr marL="342900" indent="-342900" algn="l"/>
            <a:r>
              <a:rPr lang="en-US" sz="2000" dirty="0" smtClean="0"/>
              <a:t>6.  The </a:t>
            </a:r>
            <a:r>
              <a:rPr lang="en-US" sz="2000" dirty="0"/>
              <a:t>hot gases rush down the spray dryer's tailpipe toward the </a:t>
            </a:r>
            <a:r>
              <a:rPr lang="en-US" sz="2000" dirty="0" smtClean="0"/>
              <a:t>atomizer (#7) </a:t>
            </a:r>
            <a:r>
              <a:rPr lang="en-US" sz="2000" dirty="0"/>
              <a:t>. </a:t>
            </a:r>
            <a:r>
              <a:rPr lang="en-US" sz="2000" dirty="0" smtClean="0"/>
              <a:t>The </a:t>
            </a:r>
            <a:r>
              <a:rPr lang="en-US" sz="2000" dirty="0"/>
              <a:t>air </a:t>
            </a:r>
            <a:r>
              <a:rPr lang="en-US" sz="2000" dirty="0" smtClean="0"/>
              <a:t>diode blocks upward flow from the combustion chamber. As the combustion chamber empties, the next charge of fuel and air enter. When they mix, the hot walls of the chamber cause ignition.  The system runs at about 100 </a:t>
            </a:r>
            <a:r>
              <a:rPr lang="en-US" sz="2000" dirty="0"/>
              <a:t>Hz</a:t>
            </a:r>
            <a:r>
              <a:rPr lang="en-US" sz="2000" dirty="0" smtClean="0"/>
              <a:t>.</a:t>
            </a:r>
          </a:p>
        </p:txBody>
      </p:sp>
      <p:sp>
        <p:nvSpPr>
          <p:cNvPr id="7" name="Oval 6">
            <a:hlinkClick r:id="" action="ppaction://noaction"/>
          </p:cNvPr>
          <p:cNvSpPr/>
          <p:nvPr/>
        </p:nvSpPr>
        <p:spPr>
          <a:xfrm>
            <a:off x="62989" y="68239"/>
            <a:ext cx="151175" cy="1774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5204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lse Combuster Burner Assembly"/>
          <p:cNvPicPr/>
          <p:nvPr/>
        </p:nvPicPr>
        <p:blipFill rotWithShape="1">
          <a:blip r:embed="rId3" cstate="print">
            <a:extLst>
              <a:ext uri="{28A0092B-C50C-407E-A947-70E740481C1C}">
                <a14:useLocalDpi xmlns:a14="http://schemas.microsoft.com/office/drawing/2010/main" val="0"/>
              </a:ext>
            </a:extLst>
          </a:blip>
          <a:srcRect t="12754" b="3186"/>
          <a:stretch/>
        </p:blipFill>
        <p:spPr bwMode="auto">
          <a:xfrm>
            <a:off x="457200" y="1295400"/>
            <a:ext cx="3241431" cy="4876800"/>
          </a:xfrm>
          <a:prstGeom prst="rect">
            <a:avLst/>
          </a:prstGeom>
          <a:noFill/>
          <a:ln>
            <a:noFill/>
          </a:ln>
        </p:spPr>
      </p:pic>
      <p:sp>
        <p:nvSpPr>
          <p:cNvPr id="3" name="TextBox 2"/>
          <p:cNvSpPr txBox="1"/>
          <p:nvPr/>
        </p:nvSpPr>
        <p:spPr>
          <a:xfrm>
            <a:off x="4107766" y="1337709"/>
            <a:ext cx="4502834" cy="4093428"/>
          </a:xfrm>
          <a:prstGeom prst="rect">
            <a:avLst/>
          </a:prstGeom>
          <a:noFill/>
        </p:spPr>
        <p:txBody>
          <a:bodyPr wrap="square" rtlCol="0">
            <a:spAutoFit/>
          </a:bodyPr>
          <a:lstStyle/>
          <a:p>
            <a:pPr marL="342900" indent="-342900" algn="l">
              <a:buFont typeface="+mj-lt"/>
              <a:buAutoNum type="arabicPeriod" startAt="8"/>
            </a:pPr>
            <a:r>
              <a:rPr lang="en-US" sz="2000" dirty="0" smtClean="0"/>
              <a:t>Atmospheric Quench </a:t>
            </a:r>
            <a:r>
              <a:rPr lang="en-US" sz="2000" dirty="0"/>
              <a:t>A</a:t>
            </a:r>
            <a:r>
              <a:rPr lang="en-US" sz="2000" dirty="0" smtClean="0"/>
              <a:t>ir </a:t>
            </a:r>
            <a:r>
              <a:rPr lang="en-US" sz="2000" dirty="0"/>
              <a:t>is blended in to achieve desired product contact temperature</a:t>
            </a:r>
            <a:r>
              <a:rPr lang="en-US" sz="2000" dirty="0" smtClean="0"/>
              <a:t>.</a:t>
            </a:r>
          </a:p>
          <a:p>
            <a:pPr marL="342900" indent="-342900" algn="l">
              <a:buFont typeface="+mj-lt"/>
              <a:buAutoNum type="arabicPeriod" startAt="8"/>
            </a:pPr>
            <a:r>
              <a:rPr lang="en-US" sz="2000" dirty="0" smtClean="0"/>
              <a:t>The </a:t>
            </a:r>
            <a:r>
              <a:rPr lang="en-US" sz="2000" dirty="0"/>
              <a:t>atomizer releases the liquid into </a:t>
            </a:r>
            <a:r>
              <a:rPr lang="en-US" sz="2000" dirty="0" smtClean="0"/>
              <a:t>the gas stream, and dynamically </a:t>
            </a:r>
            <a:r>
              <a:rPr lang="en-US" sz="2000" dirty="0"/>
              <a:t>controls atomization, drying and particle trajectory</a:t>
            </a:r>
            <a:r>
              <a:rPr lang="en-US" sz="2000" dirty="0" smtClean="0"/>
              <a:t>.</a:t>
            </a:r>
          </a:p>
          <a:p>
            <a:pPr marL="342900" indent="-342900" algn="l"/>
            <a:r>
              <a:rPr lang="en-US" altLang="zh-CN" sz="2000" dirty="0" smtClean="0"/>
              <a:t>10. </a:t>
            </a:r>
            <a:r>
              <a:rPr lang="en-US" sz="2000" dirty="0" smtClean="0"/>
              <a:t>The </a:t>
            </a:r>
            <a:r>
              <a:rPr lang="en-US" sz="2000" dirty="0"/>
              <a:t>atomized liquid enters a conventional tall-form drying </a:t>
            </a:r>
            <a:r>
              <a:rPr lang="en-US" sz="2000" dirty="0" smtClean="0"/>
              <a:t>chamber. The powder </a:t>
            </a:r>
            <a:r>
              <a:rPr lang="en-US" sz="2000" dirty="0"/>
              <a:t>is retrieved using standard collection equipment, such as cyclones and </a:t>
            </a:r>
            <a:r>
              <a:rPr lang="en-US" sz="2000" dirty="0" err="1"/>
              <a:t>baghouses</a:t>
            </a:r>
            <a:r>
              <a:rPr lang="en-US" sz="2000" dirty="0"/>
              <a:t>.</a:t>
            </a:r>
          </a:p>
          <a:p>
            <a:r>
              <a:rPr lang="en-US" sz="2000" dirty="0" smtClean="0"/>
              <a:t> </a:t>
            </a:r>
            <a:endParaRPr lang="en-US" sz="2000" dirty="0"/>
          </a:p>
        </p:txBody>
      </p:sp>
      <p:sp>
        <p:nvSpPr>
          <p:cNvPr id="7" name="Oval 6">
            <a:hlinkClick r:id="" action="ppaction://noaction"/>
          </p:cNvPr>
          <p:cNvSpPr/>
          <p:nvPr/>
        </p:nvSpPr>
        <p:spPr>
          <a:xfrm>
            <a:off x="62989" y="68239"/>
            <a:ext cx="151175" cy="1774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10763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52600"/>
            <a:ext cx="7772400" cy="1143000"/>
          </a:xfrm>
        </p:spPr>
        <p:txBody>
          <a:bodyPr/>
          <a:lstStyle/>
          <a:p>
            <a:r>
              <a:rPr lang="en-US" dirty="0" smtClean="0"/>
              <a:t>PCS Pilot </a:t>
            </a:r>
            <a:r>
              <a:rPr lang="en-US" dirty="0" smtClean="0">
                <a:hlinkClick r:id="rId2"/>
              </a:rPr>
              <a:t>Dryer</a:t>
            </a:r>
            <a:r>
              <a:rPr lang="en-US" dirty="0" smtClean="0"/>
              <a:t> in Operation</a:t>
            </a:r>
            <a:endParaRPr lang="en-US" dirty="0"/>
          </a:p>
        </p:txBody>
      </p:sp>
      <p:sp>
        <p:nvSpPr>
          <p:cNvPr id="3" name="Content Placeholder 2"/>
          <p:cNvSpPr>
            <a:spLocks noGrp="1"/>
          </p:cNvSpPr>
          <p:nvPr>
            <p:ph idx="1"/>
          </p:nvPr>
        </p:nvSpPr>
        <p:spPr>
          <a:xfrm>
            <a:off x="762000" y="4343400"/>
            <a:ext cx="7772400" cy="152400"/>
          </a:xfrm>
        </p:spPr>
        <p:txBody>
          <a:bodyPr/>
          <a:lstStyle/>
          <a:p>
            <a:pPr marL="0" indent="0">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ulse">
  <a:themeElements>
    <a:clrScheme name="">
      <a:dk1>
        <a:srgbClr val="CC3300"/>
      </a:dk1>
      <a:lt1>
        <a:srgbClr val="FFFFFF"/>
      </a:lt1>
      <a:dk2>
        <a:srgbClr val="FF0000"/>
      </a:dk2>
      <a:lt2>
        <a:srgbClr val="FFCC66"/>
      </a:lt2>
      <a:accent1>
        <a:srgbClr val="FF9900"/>
      </a:accent1>
      <a:accent2>
        <a:srgbClr val="E96D35"/>
      </a:accent2>
      <a:accent3>
        <a:srgbClr val="FFAAAA"/>
      </a:accent3>
      <a:accent4>
        <a:srgbClr val="DADADA"/>
      </a:accent4>
      <a:accent5>
        <a:srgbClr val="FFCAAA"/>
      </a:accent5>
      <a:accent6>
        <a:srgbClr val="D3622F"/>
      </a:accent6>
      <a:hlink>
        <a:srgbClr val="FF3300"/>
      </a:hlink>
      <a:folHlink>
        <a:srgbClr val="FFFF00"/>
      </a:folHlink>
    </a:clrScheme>
    <a:fontScheme name="Pulse">
      <a:majorFont>
        <a:latin typeface="Futura Medium"/>
        <a:ea typeface=""/>
        <a:cs typeface=""/>
      </a:majorFont>
      <a:minorFont>
        <a:latin typeface="Futura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63500" cap="flat" cmpd="sng" algn="ctr">
          <a:solidFill>
            <a:srgbClr val="000000"/>
          </a:solidFill>
          <a:prstDash val="solid"/>
          <a:round/>
          <a:headEnd type="none" w="med" len="med"/>
          <a:tailEnd type="none" w="med" len="med"/>
        </a:ln>
        <a:effectLst/>
      </a:spPr>
      <a:bodyPr rtlCol="0" anchor="ctr"/>
      <a:lstStyle>
        <a:defPPr algn="ctr">
          <a:defRPr/>
        </a:defPPr>
      </a:lstStyle>
    </a:spDef>
    <a:lnDef>
      <a:spPr bwMode="auto">
        <a:ln>
          <a:solidFill>
            <a:srgbClr val="000000"/>
          </a:solidFill>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D:\Program Files\Templates\Presentation Designs\Pulse.pot</Template>
  <TotalTime>14605</TotalTime>
  <Words>1663</Words>
  <Application>Microsoft Macintosh PowerPoint</Application>
  <PresentationFormat>On-screen Show (4:3)</PresentationFormat>
  <Paragraphs>179</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Pulse</vt:lpstr>
      <vt:lpstr>November, 2015 </vt:lpstr>
      <vt:lpstr>Topics</vt:lpstr>
      <vt:lpstr>Pulse Holdings LLC dba Pulse Combustion Systems</vt:lpstr>
      <vt:lpstr>PowerPoint Presentation</vt:lpstr>
      <vt:lpstr>Technology Overview</vt:lpstr>
      <vt:lpstr>PowerPoint Presentation</vt:lpstr>
      <vt:lpstr>PowerPoint Presentation</vt:lpstr>
      <vt:lpstr>PowerPoint Presentation</vt:lpstr>
      <vt:lpstr>PCS Pilot Dryer in Operation</vt:lpstr>
      <vt:lpstr>Major Distinction From Conventional Spray Drying Is Atomization Process</vt:lpstr>
      <vt:lpstr>Shear-Free Spray Drying Makes a High Quality Powder</vt:lpstr>
      <vt:lpstr>Higher Heat Transfer = Less Degradation</vt:lpstr>
      <vt:lpstr>Spray Chamber Temperature Zones</vt:lpstr>
      <vt:lpstr>Competitive Advantages  of Pulse Combustion Dryers</vt:lpstr>
      <vt:lpstr>Patent Overview</vt:lpstr>
      <vt:lpstr>Recent Demonstration/Operation Successes</vt:lpstr>
      <vt:lpstr>Postscript - Tech Time: Control System</vt:lpstr>
      <vt:lpstr>Overview</vt:lpstr>
      <vt:lpstr>Startup</vt:lpstr>
      <vt:lpstr>Thank you</vt:lpstr>
    </vt:vector>
  </TitlesOfParts>
  <Company>Pulse Combustion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Price</dc:creator>
  <cp:lastModifiedBy>James Rehkopf</cp:lastModifiedBy>
  <cp:revision>199</cp:revision>
  <cp:lastPrinted>2009-04-22T19:24:48Z</cp:lastPrinted>
  <dcterms:created xsi:type="dcterms:W3CDTF">2011-11-16T23:38:06Z</dcterms:created>
  <dcterms:modified xsi:type="dcterms:W3CDTF">2015-11-28T17:52:13Z</dcterms:modified>
</cp:coreProperties>
</file>