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475" r:id="rId2"/>
    <p:sldId id="275" r:id="rId3"/>
    <p:sldId id="257" r:id="rId4"/>
    <p:sldId id="276" r:id="rId5"/>
    <p:sldId id="274" r:id="rId6"/>
    <p:sldId id="337" r:id="rId7"/>
    <p:sldId id="331" r:id="rId8"/>
    <p:sldId id="279" r:id="rId9"/>
    <p:sldId id="443" r:id="rId10"/>
    <p:sldId id="482" r:id="rId11"/>
    <p:sldId id="484" r:id="rId12"/>
    <p:sldId id="486" r:id="rId13"/>
    <p:sldId id="355" r:id="rId14"/>
    <p:sldId id="280" r:id="rId15"/>
    <p:sldId id="4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pos="73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212A"/>
    <a:srgbClr val="FF9080"/>
    <a:srgbClr val="A80010"/>
    <a:srgbClr val="4E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603" autoAdjust="0"/>
    <p:restoredTop sz="93886" autoAdjust="0"/>
  </p:normalViewPr>
  <p:slideViewPr>
    <p:cSldViewPr snapToGrid="0" showGuides="1">
      <p:cViewPr varScale="1">
        <p:scale>
          <a:sx n="152" d="100"/>
          <a:sy n="152" d="100"/>
        </p:scale>
        <p:origin x="1496" y="168"/>
      </p:cViewPr>
      <p:guideLst>
        <p:guide pos="384"/>
        <p:guide orient="horz" pos="3888"/>
        <p:guide pos="73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4EA3D-9F31-4CDE-A7A6-8AE743554A90}" type="datetimeFigureOut">
              <a:rPr lang="en-US" smtClean="0"/>
              <a:t>8/20/21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F2B57-A0BC-4586-B3A6-3577EF25CF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1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A77F3-6332-4119-A543-BB14D7396EA6}" type="slidenum">
              <a:rPr lang="id-ID" smtClean="0"/>
              <a:t>5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4607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48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C9FFF4-532C-481F-97CB-965BD15AD56C}"/>
              </a:ext>
            </a:extLst>
          </p:cNvPr>
          <p:cNvSpPr/>
          <p:nvPr userDrawn="1"/>
        </p:nvSpPr>
        <p:spPr>
          <a:xfrm>
            <a:off x="-1" y="1"/>
            <a:ext cx="2887579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D7B648-F4E6-48C6-8E31-F60A5048F8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1171" y="571500"/>
            <a:ext cx="4483401" cy="6286500"/>
          </a:xfrm>
          <a:prstGeom prst="rect">
            <a:avLst/>
          </a:prstGeom>
          <a:noFill/>
          <a:effectLst>
            <a:outerShdw blurRad="723900" dist="304800" dir="5400000" sx="90000" sy="9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4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E0721C-A7D6-4245-A5D4-47517C2AF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840361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37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0BA7B1-4653-48DA-9932-8DAD917D46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0"/>
            <a:ext cx="7426325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301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7E54FE-6FD1-4C71-9971-A5C3157EC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670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39DCC4-B11F-B04F-B2C0-C5469F0253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" y="3170238"/>
            <a:ext cx="3697288" cy="322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52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F2A601-256E-4661-9880-C900249F00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79341" y="1403660"/>
            <a:ext cx="1000824" cy="1000824"/>
          </a:xfrm>
          <a:custGeom>
            <a:avLst/>
            <a:gdLst>
              <a:gd name="connsiteX0" fmla="*/ 500412 w 1000824"/>
              <a:gd name="connsiteY0" fmla="*/ 0 h 1000824"/>
              <a:gd name="connsiteX1" fmla="*/ 1000824 w 1000824"/>
              <a:gd name="connsiteY1" fmla="*/ 500412 h 1000824"/>
              <a:gd name="connsiteX2" fmla="*/ 500412 w 1000824"/>
              <a:gd name="connsiteY2" fmla="*/ 1000824 h 1000824"/>
              <a:gd name="connsiteX3" fmla="*/ 0 w 1000824"/>
              <a:gd name="connsiteY3" fmla="*/ 500412 h 1000824"/>
              <a:gd name="connsiteX4" fmla="*/ 500412 w 1000824"/>
              <a:gd name="connsiteY4" fmla="*/ 0 h 100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24" h="1000824">
                <a:moveTo>
                  <a:pt x="500412" y="0"/>
                </a:moveTo>
                <a:cubicBezTo>
                  <a:pt x="776782" y="0"/>
                  <a:pt x="1000824" y="224042"/>
                  <a:pt x="1000824" y="500412"/>
                </a:cubicBezTo>
                <a:cubicBezTo>
                  <a:pt x="1000824" y="776782"/>
                  <a:pt x="776782" y="1000824"/>
                  <a:pt x="500412" y="1000824"/>
                </a:cubicBezTo>
                <a:cubicBezTo>
                  <a:pt x="224042" y="1000824"/>
                  <a:pt x="0" y="776782"/>
                  <a:pt x="0" y="500412"/>
                </a:cubicBezTo>
                <a:cubicBezTo>
                  <a:pt x="0" y="224042"/>
                  <a:pt x="224042" y="0"/>
                  <a:pt x="500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0EA6270-AF8A-407A-BF68-E9545B598E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79341" y="3068310"/>
            <a:ext cx="1000824" cy="1000824"/>
          </a:xfrm>
          <a:custGeom>
            <a:avLst/>
            <a:gdLst>
              <a:gd name="connsiteX0" fmla="*/ 500412 w 1000824"/>
              <a:gd name="connsiteY0" fmla="*/ 0 h 1000824"/>
              <a:gd name="connsiteX1" fmla="*/ 1000824 w 1000824"/>
              <a:gd name="connsiteY1" fmla="*/ 500412 h 1000824"/>
              <a:gd name="connsiteX2" fmla="*/ 500412 w 1000824"/>
              <a:gd name="connsiteY2" fmla="*/ 1000824 h 1000824"/>
              <a:gd name="connsiteX3" fmla="*/ 0 w 1000824"/>
              <a:gd name="connsiteY3" fmla="*/ 500412 h 1000824"/>
              <a:gd name="connsiteX4" fmla="*/ 500412 w 1000824"/>
              <a:gd name="connsiteY4" fmla="*/ 0 h 100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24" h="1000824">
                <a:moveTo>
                  <a:pt x="500412" y="0"/>
                </a:moveTo>
                <a:cubicBezTo>
                  <a:pt x="776782" y="0"/>
                  <a:pt x="1000824" y="224042"/>
                  <a:pt x="1000824" y="500412"/>
                </a:cubicBezTo>
                <a:cubicBezTo>
                  <a:pt x="1000824" y="776782"/>
                  <a:pt x="776782" y="1000824"/>
                  <a:pt x="500412" y="1000824"/>
                </a:cubicBezTo>
                <a:cubicBezTo>
                  <a:pt x="224042" y="1000824"/>
                  <a:pt x="0" y="776782"/>
                  <a:pt x="0" y="500412"/>
                </a:cubicBezTo>
                <a:cubicBezTo>
                  <a:pt x="0" y="224042"/>
                  <a:pt x="224042" y="0"/>
                  <a:pt x="500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831DC31-913E-466E-BCCF-D87C5C2A9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79341" y="4732960"/>
            <a:ext cx="1000824" cy="1000824"/>
          </a:xfrm>
          <a:custGeom>
            <a:avLst/>
            <a:gdLst>
              <a:gd name="connsiteX0" fmla="*/ 500412 w 1000824"/>
              <a:gd name="connsiteY0" fmla="*/ 0 h 1000824"/>
              <a:gd name="connsiteX1" fmla="*/ 1000824 w 1000824"/>
              <a:gd name="connsiteY1" fmla="*/ 500412 h 1000824"/>
              <a:gd name="connsiteX2" fmla="*/ 500412 w 1000824"/>
              <a:gd name="connsiteY2" fmla="*/ 1000824 h 1000824"/>
              <a:gd name="connsiteX3" fmla="*/ 0 w 1000824"/>
              <a:gd name="connsiteY3" fmla="*/ 500412 h 1000824"/>
              <a:gd name="connsiteX4" fmla="*/ 500412 w 1000824"/>
              <a:gd name="connsiteY4" fmla="*/ 0 h 100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24" h="1000824">
                <a:moveTo>
                  <a:pt x="500412" y="0"/>
                </a:moveTo>
                <a:cubicBezTo>
                  <a:pt x="776782" y="0"/>
                  <a:pt x="1000824" y="224042"/>
                  <a:pt x="1000824" y="500412"/>
                </a:cubicBezTo>
                <a:cubicBezTo>
                  <a:pt x="1000824" y="776782"/>
                  <a:pt x="776782" y="1000824"/>
                  <a:pt x="500412" y="1000824"/>
                </a:cubicBezTo>
                <a:cubicBezTo>
                  <a:pt x="224042" y="1000824"/>
                  <a:pt x="0" y="776782"/>
                  <a:pt x="0" y="500412"/>
                </a:cubicBezTo>
                <a:cubicBezTo>
                  <a:pt x="0" y="224042"/>
                  <a:pt x="224042" y="0"/>
                  <a:pt x="500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7BDB588-0FA2-4105-BEC3-AC31869F4D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90679" y="0"/>
            <a:ext cx="6501321" cy="6858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20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E9B4E28-776D-4AEB-BDE8-CA537D7602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3750" y="0"/>
            <a:ext cx="4381500" cy="6858000"/>
          </a:xfrm>
          <a:prstGeom prst="rect">
            <a:avLst/>
          </a:prstGeom>
          <a:noFill/>
          <a:effectLst>
            <a:outerShdw blurRad="838200" sx="95000" sy="95000" algn="ctr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3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ndmark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C9223-EDB3-4D4C-8BDB-CABC1DA73B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id-ID"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9740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ACACE7-BFF2-4366-858A-3039F06863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57225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2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dmark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A333CFE-54D6-48DB-958F-8552462D37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90282" y="1"/>
            <a:ext cx="3600859" cy="4572000"/>
          </a:xfrm>
          <a:custGeom>
            <a:avLst/>
            <a:gdLst>
              <a:gd name="connsiteX0" fmla="*/ 0 w 3461544"/>
              <a:gd name="connsiteY0" fmla="*/ 0 h 4572000"/>
              <a:gd name="connsiteX1" fmla="*/ 3461544 w 3461544"/>
              <a:gd name="connsiteY1" fmla="*/ 0 h 4572000"/>
              <a:gd name="connsiteX2" fmla="*/ 3461544 w 3461544"/>
              <a:gd name="connsiteY2" fmla="*/ 4572000 h 4572000"/>
              <a:gd name="connsiteX3" fmla="*/ 0 w 3461544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1544" h="4572000">
                <a:moveTo>
                  <a:pt x="0" y="0"/>
                </a:moveTo>
                <a:lnTo>
                  <a:pt x="3461544" y="0"/>
                </a:lnTo>
                <a:lnTo>
                  <a:pt x="3461544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id-ID" sz="175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FCC111E-8799-46A5-BBF8-063533FCFA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91141" y="1"/>
            <a:ext cx="3600859" cy="4572000"/>
          </a:xfrm>
          <a:custGeom>
            <a:avLst/>
            <a:gdLst>
              <a:gd name="connsiteX0" fmla="*/ 0 w 3461544"/>
              <a:gd name="connsiteY0" fmla="*/ 0 h 4572000"/>
              <a:gd name="connsiteX1" fmla="*/ 3461544 w 3461544"/>
              <a:gd name="connsiteY1" fmla="*/ 0 h 4572000"/>
              <a:gd name="connsiteX2" fmla="*/ 3461544 w 3461544"/>
              <a:gd name="connsiteY2" fmla="*/ 4572000 h 4572000"/>
              <a:gd name="connsiteX3" fmla="*/ 0 w 3461544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1544" h="4572000">
                <a:moveTo>
                  <a:pt x="0" y="0"/>
                </a:moveTo>
                <a:lnTo>
                  <a:pt x="3461544" y="0"/>
                </a:lnTo>
                <a:lnTo>
                  <a:pt x="3461544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id-ID" sz="175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8B26A9-6E80-4EE9-905D-EE05BAC3E510}"/>
              </a:ext>
            </a:extLst>
          </p:cNvPr>
          <p:cNvSpPr/>
          <p:nvPr userDrawn="1"/>
        </p:nvSpPr>
        <p:spPr>
          <a:xfrm>
            <a:off x="1" y="0"/>
            <a:ext cx="4990281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</p:spTree>
    <p:extLst>
      <p:ext uri="{BB962C8B-B14F-4D97-AF65-F5344CB8AC3E}">
        <p14:creationId xmlns:p14="http://schemas.microsoft.com/office/powerpoint/2010/main" val="96952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B5F78147-3DAB-446B-8897-0D5D649D90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74017" y="0"/>
            <a:ext cx="4557798" cy="605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d-ID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C07A684-14A1-4240-9DEB-A0AA2B3F5C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9773" y="3606800"/>
            <a:ext cx="1844141" cy="2451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d-ID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22B1139-28C7-4A91-A7DA-09E1470E90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25529" y="3606800"/>
            <a:ext cx="1844141" cy="2451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d-ID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C30C0E9-E0C1-4578-B9EA-84D94A4C88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85" y="3606800"/>
            <a:ext cx="1844141" cy="2451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8932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dmark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FC4CFE-A805-4B8D-B406-DE704CB6B0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4136" y="1873046"/>
            <a:ext cx="10003728" cy="2177152"/>
          </a:xfrm>
          <a:custGeom>
            <a:avLst/>
            <a:gdLst>
              <a:gd name="connsiteX0" fmla="*/ 0 w 10602200"/>
              <a:gd name="connsiteY0" fmla="*/ 0 h 1727403"/>
              <a:gd name="connsiteX1" fmla="*/ 10602200 w 10602200"/>
              <a:gd name="connsiteY1" fmla="*/ 0 h 1727403"/>
              <a:gd name="connsiteX2" fmla="*/ 10602200 w 10602200"/>
              <a:gd name="connsiteY2" fmla="*/ 1727403 h 1727403"/>
              <a:gd name="connsiteX3" fmla="*/ 0 w 10602200"/>
              <a:gd name="connsiteY3" fmla="*/ 1727403 h 172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200" h="1727403">
                <a:moveTo>
                  <a:pt x="0" y="0"/>
                </a:moveTo>
                <a:lnTo>
                  <a:pt x="10602200" y="0"/>
                </a:lnTo>
                <a:lnTo>
                  <a:pt x="10602200" y="1727403"/>
                </a:lnTo>
                <a:lnTo>
                  <a:pt x="0" y="1727403"/>
                </a:ln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algn="l">
              <a:defRPr lang="id-ID" sz="175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11861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1">
            <a:extLst>
              <a:ext uri="{FF2B5EF4-FFF2-40B4-BE49-F238E27FC236}">
                <a16:creationId xmlns:a16="http://schemas.microsoft.com/office/drawing/2014/main" id="{FF4DCB80-F2FD-441C-B16C-1D495BE0C2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16983" y="-3"/>
            <a:ext cx="8875017" cy="6858003"/>
          </a:xfrm>
          <a:custGeom>
            <a:avLst/>
            <a:gdLst>
              <a:gd name="connsiteX0" fmla="*/ 0 w 8875017"/>
              <a:gd name="connsiteY0" fmla="*/ 0 h 6858003"/>
              <a:gd name="connsiteX1" fmla="*/ 6973422 w 8875017"/>
              <a:gd name="connsiteY1" fmla="*/ 0 h 6858003"/>
              <a:gd name="connsiteX2" fmla="*/ 6973422 w 8875017"/>
              <a:gd name="connsiteY2" fmla="*/ 3 h 6858003"/>
              <a:gd name="connsiteX3" fmla="*/ 8875017 w 8875017"/>
              <a:gd name="connsiteY3" fmla="*/ 3 h 6858003"/>
              <a:gd name="connsiteX4" fmla="*/ 8875017 w 8875017"/>
              <a:gd name="connsiteY4" fmla="*/ 6858003 h 6858003"/>
              <a:gd name="connsiteX5" fmla="*/ 6973422 w 8875017"/>
              <a:gd name="connsiteY5" fmla="*/ 6858003 h 6858003"/>
              <a:gd name="connsiteX6" fmla="*/ 6847331 w 8875017"/>
              <a:gd name="connsiteY6" fmla="*/ 6858003 h 6858003"/>
              <a:gd name="connsiteX7" fmla="*/ 6847329 w 8875017"/>
              <a:gd name="connsiteY7" fmla="*/ 6858003 h 6858003"/>
              <a:gd name="connsiteX8" fmla="*/ 6847329 w 8875017"/>
              <a:gd name="connsiteY8" fmla="*/ 685800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5017" h="6858003">
                <a:moveTo>
                  <a:pt x="0" y="0"/>
                </a:moveTo>
                <a:lnTo>
                  <a:pt x="6973422" y="0"/>
                </a:lnTo>
                <a:lnTo>
                  <a:pt x="6973422" y="3"/>
                </a:lnTo>
                <a:lnTo>
                  <a:pt x="8875017" y="3"/>
                </a:lnTo>
                <a:lnTo>
                  <a:pt x="8875017" y="6858003"/>
                </a:lnTo>
                <a:lnTo>
                  <a:pt x="6973422" y="6858003"/>
                </a:lnTo>
                <a:lnTo>
                  <a:pt x="6847331" y="6858003"/>
                </a:lnTo>
                <a:lnTo>
                  <a:pt x="6847329" y="6858003"/>
                </a:lnTo>
                <a:lnTo>
                  <a:pt x="6847329" y="6858001"/>
                </a:ln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en-US" sz="175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</a:p>
        </p:txBody>
      </p:sp>
      <p:sp>
        <p:nvSpPr>
          <p:cNvPr id="4" name="Picture Placeholder 26">
            <a:extLst>
              <a:ext uri="{FF2B5EF4-FFF2-40B4-BE49-F238E27FC236}">
                <a16:creationId xmlns:a16="http://schemas.microsoft.com/office/drawing/2014/main" id="{1FEABA61-9A56-4C36-8003-D1510B085F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96717" y="703895"/>
            <a:ext cx="2440503" cy="5323328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en-US" sz="175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3200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76E36B8E-B00E-4E3B-B689-F15CBE4E1A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414" y="2338815"/>
            <a:ext cx="2459887" cy="2433637"/>
          </a:xfrm>
          <a:custGeom>
            <a:avLst/>
            <a:gdLst>
              <a:gd name="connsiteX0" fmla="*/ 12366 w 2236320"/>
              <a:gd name="connsiteY0" fmla="*/ 0 h 1956676"/>
              <a:gd name="connsiteX1" fmla="*/ 2223954 w 2236320"/>
              <a:gd name="connsiteY1" fmla="*/ 0 h 1956676"/>
              <a:gd name="connsiteX2" fmla="*/ 2236320 w 2236320"/>
              <a:gd name="connsiteY2" fmla="*/ 12366 h 1956676"/>
              <a:gd name="connsiteX3" fmla="*/ 2236320 w 2236320"/>
              <a:gd name="connsiteY3" fmla="*/ 1944310 h 1956676"/>
              <a:gd name="connsiteX4" fmla="*/ 2223954 w 2236320"/>
              <a:gd name="connsiteY4" fmla="*/ 1956676 h 1956676"/>
              <a:gd name="connsiteX5" fmla="*/ 12366 w 2236320"/>
              <a:gd name="connsiteY5" fmla="*/ 1956676 h 1956676"/>
              <a:gd name="connsiteX6" fmla="*/ 0 w 2236320"/>
              <a:gd name="connsiteY6" fmla="*/ 1944310 h 1956676"/>
              <a:gd name="connsiteX7" fmla="*/ 0 w 2236320"/>
              <a:gd name="connsiteY7" fmla="*/ 12366 h 1956676"/>
              <a:gd name="connsiteX8" fmla="*/ 12366 w 2236320"/>
              <a:gd name="connsiteY8" fmla="*/ 0 h 195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1956676">
                <a:moveTo>
                  <a:pt x="12366" y="0"/>
                </a:moveTo>
                <a:lnTo>
                  <a:pt x="2223954" y="0"/>
                </a:lnTo>
                <a:cubicBezTo>
                  <a:pt x="2230784" y="0"/>
                  <a:pt x="2236320" y="5536"/>
                  <a:pt x="2236320" y="12366"/>
                </a:cubicBezTo>
                <a:lnTo>
                  <a:pt x="2236320" y="1944310"/>
                </a:lnTo>
                <a:cubicBezTo>
                  <a:pt x="2236320" y="1951140"/>
                  <a:pt x="2230784" y="1956676"/>
                  <a:pt x="2223954" y="1956676"/>
                </a:cubicBezTo>
                <a:lnTo>
                  <a:pt x="12366" y="1956676"/>
                </a:lnTo>
                <a:cubicBezTo>
                  <a:pt x="5536" y="1956676"/>
                  <a:pt x="0" y="1951140"/>
                  <a:pt x="0" y="1944310"/>
                </a:cubicBezTo>
                <a:lnTo>
                  <a:pt x="0" y="12366"/>
                </a:lnTo>
                <a:cubicBezTo>
                  <a:pt x="0" y="5536"/>
                  <a:pt x="5536" y="0"/>
                  <a:pt x="12366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id-ID" sz="175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DCA4A0B2-E8A1-46E0-95F0-5C9ED54866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32673" y="2338815"/>
            <a:ext cx="2459887" cy="2433637"/>
          </a:xfrm>
          <a:custGeom>
            <a:avLst/>
            <a:gdLst>
              <a:gd name="connsiteX0" fmla="*/ 12366 w 2236320"/>
              <a:gd name="connsiteY0" fmla="*/ 0 h 1956676"/>
              <a:gd name="connsiteX1" fmla="*/ 2223954 w 2236320"/>
              <a:gd name="connsiteY1" fmla="*/ 0 h 1956676"/>
              <a:gd name="connsiteX2" fmla="*/ 2236320 w 2236320"/>
              <a:gd name="connsiteY2" fmla="*/ 12366 h 1956676"/>
              <a:gd name="connsiteX3" fmla="*/ 2236320 w 2236320"/>
              <a:gd name="connsiteY3" fmla="*/ 1944310 h 1956676"/>
              <a:gd name="connsiteX4" fmla="*/ 2223954 w 2236320"/>
              <a:gd name="connsiteY4" fmla="*/ 1956676 h 1956676"/>
              <a:gd name="connsiteX5" fmla="*/ 12366 w 2236320"/>
              <a:gd name="connsiteY5" fmla="*/ 1956676 h 1956676"/>
              <a:gd name="connsiteX6" fmla="*/ 0 w 2236320"/>
              <a:gd name="connsiteY6" fmla="*/ 1944310 h 1956676"/>
              <a:gd name="connsiteX7" fmla="*/ 0 w 2236320"/>
              <a:gd name="connsiteY7" fmla="*/ 12366 h 1956676"/>
              <a:gd name="connsiteX8" fmla="*/ 12366 w 2236320"/>
              <a:gd name="connsiteY8" fmla="*/ 0 h 195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1956676">
                <a:moveTo>
                  <a:pt x="12366" y="0"/>
                </a:moveTo>
                <a:lnTo>
                  <a:pt x="2223954" y="0"/>
                </a:lnTo>
                <a:cubicBezTo>
                  <a:pt x="2230784" y="0"/>
                  <a:pt x="2236320" y="5536"/>
                  <a:pt x="2236320" y="12366"/>
                </a:cubicBezTo>
                <a:lnTo>
                  <a:pt x="2236320" y="1944310"/>
                </a:lnTo>
                <a:cubicBezTo>
                  <a:pt x="2236320" y="1951140"/>
                  <a:pt x="2230784" y="1956676"/>
                  <a:pt x="2223954" y="1956676"/>
                </a:cubicBezTo>
                <a:lnTo>
                  <a:pt x="12366" y="1956676"/>
                </a:lnTo>
                <a:cubicBezTo>
                  <a:pt x="5536" y="1956676"/>
                  <a:pt x="0" y="1951140"/>
                  <a:pt x="0" y="1944310"/>
                </a:cubicBezTo>
                <a:lnTo>
                  <a:pt x="0" y="12366"/>
                </a:lnTo>
                <a:cubicBezTo>
                  <a:pt x="0" y="5536"/>
                  <a:pt x="5536" y="0"/>
                  <a:pt x="12366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id-ID" sz="175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</a:p>
        </p:txBody>
      </p:sp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FD1F1D84-EE33-46F2-8796-926A1581DC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96572" y="2338815"/>
            <a:ext cx="2459887" cy="2433637"/>
          </a:xfrm>
          <a:custGeom>
            <a:avLst/>
            <a:gdLst>
              <a:gd name="connsiteX0" fmla="*/ 12366 w 2236320"/>
              <a:gd name="connsiteY0" fmla="*/ 0 h 1956676"/>
              <a:gd name="connsiteX1" fmla="*/ 2223954 w 2236320"/>
              <a:gd name="connsiteY1" fmla="*/ 0 h 1956676"/>
              <a:gd name="connsiteX2" fmla="*/ 2236320 w 2236320"/>
              <a:gd name="connsiteY2" fmla="*/ 12366 h 1956676"/>
              <a:gd name="connsiteX3" fmla="*/ 2236320 w 2236320"/>
              <a:gd name="connsiteY3" fmla="*/ 1944310 h 1956676"/>
              <a:gd name="connsiteX4" fmla="*/ 2223954 w 2236320"/>
              <a:gd name="connsiteY4" fmla="*/ 1956676 h 1956676"/>
              <a:gd name="connsiteX5" fmla="*/ 12366 w 2236320"/>
              <a:gd name="connsiteY5" fmla="*/ 1956676 h 1956676"/>
              <a:gd name="connsiteX6" fmla="*/ 0 w 2236320"/>
              <a:gd name="connsiteY6" fmla="*/ 1944310 h 1956676"/>
              <a:gd name="connsiteX7" fmla="*/ 0 w 2236320"/>
              <a:gd name="connsiteY7" fmla="*/ 12366 h 1956676"/>
              <a:gd name="connsiteX8" fmla="*/ 12366 w 2236320"/>
              <a:gd name="connsiteY8" fmla="*/ 0 h 195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1956676">
                <a:moveTo>
                  <a:pt x="12366" y="0"/>
                </a:moveTo>
                <a:lnTo>
                  <a:pt x="2223954" y="0"/>
                </a:lnTo>
                <a:cubicBezTo>
                  <a:pt x="2230784" y="0"/>
                  <a:pt x="2236320" y="5536"/>
                  <a:pt x="2236320" y="12366"/>
                </a:cubicBezTo>
                <a:lnTo>
                  <a:pt x="2236320" y="1944310"/>
                </a:lnTo>
                <a:cubicBezTo>
                  <a:pt x="2236320" y="1951140"/>
                  <a:pt x="2230784" y="1956676"/>
                  <a:pt x="2223954" y="1956676"/>
                </a:cubicBezTo>
                <a:lnTo>
                  <a:pt x="12366" y="1956676"/>
                </a:lnTo>
                <a:cubicBezTo>
                  <a:pt x="5536" y="1956676"/>
                  <a:pt x="0" y="1951140"/>
                  <a:pt x="0" y="1944310"/>
                </a:cubicBezTo>
                <a:lnTo>
                  <a:pt x="0" y="12366"/>
                </a:lnTo>
                <a:cubicBezTo>
                  <a:pt x="0" y="5536"/>
                  <a:pt x="5536" y="0"/>
                  <a:pt x="12366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id-ID" sz="175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EE372E4C-4563-4B74-9B54-D33377ECDB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64077" y="2338815"/>
            <a:ext cx="2459887" cy="2433637"/>
          </a:xfrm>
          <a:custGeom>
            <a:avLst/>
            <a:gdLst>
              <a:gd name="connsiteX0" fmla="*/ 12366 w 2236320"/>
              <a:gd name="connsiteY0" fmla="*/ 0 h 1956676"/>
              <a:gd name="connsiteX1" fmla="*/ 2223954 w 2236320"/>
              <a:gd name="connsiteY1" fmla="*/ 0 h 1956676"/>
              <a:gd name="connsiteX2" fmla="*/ 2236320 w 2236320"/>
              <a:gd name="connsiteY2" fmla="*/ 12366 h 1956676"/>
              <a:gd name="connsiteX3" fmla="*/ 2236320 w 2236320"/>
              <a:gd name="connsiteY3" fmla="*/ 1944310 h 1956676"/>
              <a:gd name="connsiteX4" fmla="*/ 2223954 w 2236320"/>
              <a:gd name="connsiteY4" fmla="*/ 1956676 h 1956676"/>
              <a:gd name="connsiteX5" fmla="*/ 12366 w 2236320"/>
              <a:gd name="connsiteY5" fmla="*/ 1956676 h 1956676"/>
              <a:gd name="connsiteX6" fmla="*/ 0 w 2236320"/>
              <a:gd name="connsiteY6" fmla="*/ 1944310 h 1956676"/>
              <a:gd name="connsiteX7" fmla="*/ 0 w 2236320"/>
              <a:gd name="connsiteY7" fmla="*/ 12366 h 1956676"/>
              <a:gd name="connsiteX8" fmla="*/ 12366 w 2236320"/>
              <a:gd name="connsiteY8" fmla="*/ 0 h 195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1956676">
                <a:moveTo>
                  <a:pt x="12366" y="0"/>
                </a:moveTo>
                <a:lnTo>
                  <a:pt x="2223954" y="0"/>
                </a:lnTo>
                <a:cubicBezTo>
                  <a:pt x="2230784" y="0"/>
                  <a:pt x="2236320" y="5536"/>
                  <a:pt x="2236320" y="12366"/>
                </a:cubicBezTo>
                <a:lnTo>
                  <a:pt x="2236320" y="1944310"/>
                </a:lnTo>
                <a:cubicBezTo>
                  <a:pt x="2236320" y="1951140"/>
                  <a:pt x="2230784" y="1956676"/>
                  <a:pt x="2223954" y="1956676"/>
                </a:cubicBezTo>
                <a:lnTo>
                  <a:pt x="12366" y="1956676"/>
                </a:lnTo>
                <a:cubicBezTo>
                  <a:pt x="5536" y="1956676"/>
                  <a:pt x="0" y="1951140"/>
                  <a:pt x="0" y="1944310"/>
                </a:cubicBezTo>
                <a:lnTo>
                  <a:pt x="0" y="12366"/>
                </a:lnTo>
                <a:cubicBezTo>
                  <a:pt x="0" y="5536"/>
                  <a:pt x="5536" y="0"/>
                  <a:pt x="12366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>
              <a:defRPr lang="id-ID" sz="175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39265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CB3BA8-E76B-44F8-99FE-43D4849ACF5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6" y="295931"/>
            <a:ext cx="1332254" cy="3397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5AADB97-85A2-48ED-B99D-8AB4F666551F}"/>
              </a:ext>
            </a:extLst>
          </p:cNvPr>
          <p:cNvGrpSpPr/>
          <p:nvPr userDrawn="1"/>
        </p:nvGrpSpPr>
        <p:grpSpPr>
          <a:xfrm>
            <a:off x="373526" y="6464072"/>
            <a:ext cx="3733598" cy="261610"/>
            <a:chOff x="242614" y="6328854"/>
            <a:chExt cx="3733598" cy="261610"/>
          </a:xfrm>
        </p:grpSpPr>
        <p:sp>
          <p:nvSpPr>
            <p:cNvPr id="10" name="Freeform 62">
              <a:extLst>
                <a:ext uri="{FF2B5EF4-FFF2-40B4-BE49-F238E27FC236}">
                  <a16:creationId xmlns:a16="http://schemas.microsoft.com/office/drawing/2014/main" id="{160AE9B7-1A34-42E3-8A32-8A8BBADF2C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8AF399-FD20-4956-8523-71A100732699}"/>
                </a:ext>
              </a:extLst>
            </p:cNvPr>
            <p:cNvSpPr txBox="1"/>
            <p:nvPr/>
          </p:nvSpPr>
          <p:spPr>
            <a:xfrm>
              <a:off x="316236" y="6328854"/>
              <a:ext cx="36599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spc="300" dirty="0">
                  <a:solidFill>
                    <a:schemeClr val="bg1">
                      <a:lumMod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>
                      <a:lumMod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2019 |</a:t>
              </a:r>
              <a:r>
                <a:rPr lang="id-ID" sz="1050" b="0" spc="300" dirty="0">
                  <a:solidFill>
                    <a:schemeClr val="bg1">
                      <a:lumMod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>
                      <a:lumMod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PULSE Combustion Systems</a:t>
              </a:r>
              <a:endParaRPr lang="id-ID" sz="1100" b="0" spc="300" dirty="0">
                <a:solidFill>
                  <a:schemeClr val="bg1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F7947E1-7CF7-46FD-8CA7-E2BC5317D45D}"/>
              </a:ext>
            </a:extLst>
          </p:cNvPr>
          <p:cNvSpPr txBox="1"/>
          <p:nvPr userDrawn="1"/>
        </p:nvSpPr>
        <p:spPr>
          <a:xfrm>
            <a:off x="10683875" y="6356350"/>
            <a:ext cx="1208087" cy="369332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algn="r">
              <a:defRPr>
                <a:gradFill>
                  <a:gsLst>
                    <a:gs pos="200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Lato Bold" panose="020F08020202040302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fld id="{6EB7A03D-E6A4-4E60-99C5-8EB9A621CD61}" type="slidenum">
              <a:rPr lang="id-ID" b="1" smtClean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lvl="0"/>
              <a:t>‹#›</a:t>
            </a:fld>
            <a:endParaRPr lang="id-ID" b="1" dirty="0">
              <a:solidFill>
                <a:schemeClr val="accent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3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1" r:id="rId4"/>
    <p:sldLayoutId id="2147483652" r:id="rId5"/>
    <p:sldLayoutId id="2147483655" r:id="rId6"/>
    <p:sldLayoutId id="2147483653" r:id="rId7"/>
    <p:sldLayoutId id="2147483658" r:id="rId8"/>
    <p:sldLayoutId id="2147483654" r:id="rId9"/>
    <p:sldLayoutId id="2147483656" r:id="rId10"/>
    <p:sldLayoutId id="2147483657" r:id="rId11"/>
    <p:sldLayoutId id="2147483659" r:id="rId12"/>
    <p:sldLayoutId id="2147483660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2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pages/category/Business-Service/Pulse-Combustion-Systems-118447051501929/" TargetMode="External"/><Relationship Id="rId5" Type="http://schemas.openxmlformats.org/officeDocument/2006/relationships/hyperlink" Target="https://www.linkedin.com/company/5175729/admin/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UfK3lRp8zKY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5C23EA1-D724-442C-8289-531B93AFAA65}"/>
              </a:ext>
            </a:extLst>
          </p:cNvPr>
          <p:cNvSpPr txBox="1"/>
          <p:nvPr/>
        </p:nvSpPr>
        <p:spPr>
          <a:xfrm>
            <a:off x="1090496" y="3235653"/>
            <a:ext cx="502062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 spc="3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id-ID" sz="2400" b="1" dirty="0">
                <a:solidFill>
                  <a:schemeClr val="accent1"/>
                </a:solidFill>
                <a:latin typeface="Roboto"/>
              </a:rPr>
              <a:t>PULSE COMBUSTION SYSTEMS </a:t>
            </a:r>
            <a:r>
              <a:rPr lang="en-US" sz="2400" b="1" dirty="0">
                <a:solidFill>
                  <a:schemeClr val="accent1"/>
                </a:solidFill>
                <a:latin typeface="Roboto"/>
              </a:rPr>
              <a:t> </a:t>
            </a:r>
            <a:r>
              <a:rPr lang="id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INTRODUCTION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3270CD-0995-43B6-93C2-1F4EE4578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96" y="1916178"/>
            <a:ext cx="4531033" cy="115541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38DAB0-5312-4822-87F3-D858B61BB2C8}"/>
              </a:ext>
            </a:extLst>
          </p:cNvPr>
          <p:cNvSpPr/>
          <p:nvPr/>
        </p:nvSpPr>
        <p:spPr>
          <a:xfrm rot="18900000">
            <a:off x="8346786" y="-168791"/>
            <a:ext cx="7227092" cy="7195580"/>
          </a:xfrm>
          <a:prstGeom prst="roundRect">
            <a:avLst>
              <a:gd name="adj" fmla="val 8302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37BF71-6179-44EF-BEC4-AEC304E4A6A6}"/>
              </a:ext>
            </a:extLst>
          </p:cNvPr>
          <p:cNvSpPr/>
          <p:nvPr/>
        </p:nvSpPr>
        <p:spPr>
          <a:xfrm rot="18900000">
            <a:off x="8914345" y="11352"/>
            <a:ext cx="6849272" cy="6835276"/>
          </a:xfrm>
          <a:prstGeom prst="roundRect">
            <a:avLst>
              <a:gd name="adj" fmla="val 8302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17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392F6A8-936F-4B3E-B2E2-076D3832B284}"/>
              </a:ext>
            </a:extLst>
          </p:cNvPr>
          <p:cNvSpPr/>
          <p:nvPr/>
        </p:nvSpPr>
        <p:spPr>
          <a:xfrm rot="18900000">
            <a:off x="9793464" y="743775"/>
            <a:ext cx="5381770" cy="5370771"/>
          </a:xfrm>
          <a:prstGeom prst="roundRect">
            <a:avLst>
              <a:gd name="adj" fmla="val 8302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17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B1D175E-CC74-43AC-91E1-785056343543}"/>
              </a:ext>
            </a:extLst>
          </p:cNvPr>
          <p:cNvSpPr/>
          <p:nvPr/>
        </p:nvSpPr>
        <p:spPr>
          <a:xfrm rot="18900000">
            <a:off x="10670901" y="1619249"/>
            <a:ext cx="3626894" cy="3619482"/>
          </a:xfrm>
          <a:prstGeom prst="roundRect">
            <a:avLst>
              <a:gd name="adj" fmla="val 8302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17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3EDDA5-0072-4259-8048-1FFA9C47D425}"/>
              </a:ext>
            </a:extLst>
          </p:cNvPr>
          <p:cNvSpPr/>
          <p:nvPr/>
        </p:nvSpPr>
        <p:spPr>
          <a:xfrm>
            <a:off x="1093873" y="4761302"/>
            <a:ext cx="1782040" cy="375156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200" spc="300" dirty="0">
              <a:latin typeface="Exo Light" panose="000004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7B2D2F-94EA-4CB9-95EE-4C5228009779}"/>
              </a:ext>
            </a:extLst>
          </p:cNvPr>
          <p:cNvSpPr txBox="1"/>
          <p:nvPr/>
        </p:nvSpPr>
        <p:spPr>
          <a:xfrm>
            <a:off x="1143330" y="4808037"/>
            <a:ext cx="178204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 spc="3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sz="12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August 2021</a:t>
            </a:r>
          </a:p>
        </p:txBody>
      </p:sp>
      <p:sp>
        <p:nvSpPr>
          <p:cNvPr id="7172" name="Rectangle 7171">
            <a:extLst>
              <a:ext uri="{FF2B5EF4-FFF2-40B4-BE49-F238E27FC236}">
                <a16:creationId xmlns:a16="http://schemas.microsoft.com/office/drawing/2014/main" id="{FF1DFFA8-5B78-4D1F-83B7-D10F788D5218}"/>
              </a:ext>
            </a:extLst>
          </p:cNvPr>
          <p:cNvSpPr/>
          <p:nvPr/>
        </p:nvSpPr>
        <p:spPr>
          <a:xfrm>
            <a:off x="1090496" y="4096670"/>
            <a:ext cx="4813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Better Powders Through Advanced Technology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023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A picture containing building, train&#10;&#10;Description automatically generated">
            <a:extLst>
              <a:ext uri="{FF2B5EF4-FFF2-40B4-BE49-F238E27FC236}">
                <a16:creationId xmlns:a16="http://schemas.microsoft.com/office/drawing/2014/main" id="{A09CA3AB-9AF0-EB4D-AFE2-4F707B25DC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6" b="31166"/>
          <a:stretch>
            <a:fillRect/>
          </a:stretch>
        </p:blipFill>
        <p:spPr>
          <a:xfrm>
            <a:off x="0" y="0"/>
            <a:ext cx="12192000" cy="2345625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9B82CB0-CBAD-466F-B47B-0F09DE21C5F5}"/>
              </a:ext>
            </a:extLst>
          </p:cNvPr>
          <p:cNvSpPr/>
          <p:nvPr/>
        </p:nvSpPr>
        <p:spPr>
          <a:xfrm flipH="1">
            <a:off x="-1" y="0"/>
            <a:ext cx="12191999" cy="2345625"/>
          </a:xfrm>
          <a:prstGeom prst="rect">
            <a:avLst/>
          </a:prstGeom>
          <a:gradFill flip="none" rotWithShape="1">
            <a:gsLst>
              <a:gs pos="0">
                <a:srgbClr val="080220">
                  <a:alpha val="30000"/>
                </a:srgbClr>
              </a:gs>
              <a:gs pos="65400">
                <a:srgbClr val="080220">
                  <a:alpha val="50000"/>
                </a:srgbClr>
              </a:gs>
              <a:gs pos="100000">
                <a:srgbClr val="080220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1C342C-70A0-4A74-8419-8F2D6F90EF1E}"/>
              </a:ext>
            </a:extLst>
          </p:cNvPr>
          <p:cNvSpPr txBox="1"/>
          <p:nvPr/>
        </p:nvSpPr>
        <p:spPr>
          <a:xfrm>
            <a:off x="2346474" y="493159"/>
            <a:ext cx="7499043" cy="126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Roboto"/>
              </a:rPr>
              <a:t>Shear-Free Spray Drying Makes a Higher Quality Powder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EBEB03C-87B4-45B8-9CD8-C5AE11BE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6" y="295931"/>
            <a:ext cx="1332254" cy="339725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23336FC-4E5B-5B4A-A60B-BDCABC893E63}"/>
              </a:ext>
            </a:extLst>
          </p:cNvPr>
          <p:cNvSpPr>
            <a:spLocks/>
          </p:cNvSpPr>
          <p:nvPr/>
        </p:nvSpPr>
        <p:spPr bwMode="auto">
          <a:xfrm>
            <a:off x="5334000" y="4257832"/>
            <a:ext cx="2794000" cy="546100"/>
          </a:xfrm>
          <a:custGeom>
            <a:avLst/>
            <a:gdLst>
              <a:gd name="T0" fmla="*/ 32 w 1224"/>
              <a:gd name="T1" fmla="*/ 344 h 344"/>
              <a:gd name="T2" fmla="*/ 176 w 1224"/>
              <a:gd name="T3" fmla="*/ 56 h 344"/>
              <a:gd name="T4" fmla="*/ 1088 w 1224"/>
              <a:gd name="T5" fmla="*/ 8 h 344"/>
              <a:gd name="T6" fmla="*/ 992 w 1224"/>
              <a:gd name="T7" fmla="*/ 8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1224"/>
              <a:gd name="T13" fmla="*/ 0 h 344"/>
              <a:gd name="T14" fmla="*/ 1224 w 1224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24" h="344">
                <a:moveTo>
                  <a:pt x="32" y="344"/>
                </a:moveTo>
                <a:cubicBezTo>
                  <a:pt x="16" y="228"/>
                  <a:pt x="0" y="112"/>
                  <a:pt x="176" y="56"/>
                </a:cubicBezTo>
                <a:cubicBezTo>
                  <a:pt x="352" y="0"/>
                  <a:pt x="952" y="16"/>
                  <a:pt x="1088" y="8"/>
                </a:cubicBezTo>
                <a:cubicBezTo>
                  <a:pt x="1224" y="0"/>
                  <a:pt x="1108" y="4"/>
                  <a:pt x="992" y="8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F140D57-444C-A04F-97E3-B1980FFD93CD}"/>
              </a:ext>
            </a:extLst>
          </p:cNvPr>
          <p:cNvSpPr>
            <a:spLocks/>
          </p:cNvSpPr>
          <p:nvPr/>
        </p:nvSpPr>
        <p:spPr bwMode="auto">
          <a:xfrm>
            <a:off x="5638800" y="4499132"/>
            <a:ext cx="2438400" cy="241300"/>
          </a:xfrm>
          <a:custGeom>
            <a:avLst/>
            <a:gdLst>
              <a:gd name="T0" fmla="*/ 32 w 1224"/>
              <a:gd name="T1" fmla="*/ 344 h 344"/>
              <a:gd name="T2" fmla="*/ 176 w 1224"/>
              <a:gd name="T3" fmla="*/ 56 h 344"/>
              <a:gd name="T4" fmla="*/ 1088 w 1224"/>
              <a:gd name="T5" fmla="*/ 8 h 344"/>
              <a:gd name="T6" fmla="*/ 992 w 1224"/>
              <a:gd name="T7" fmla="*/ 8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1224"/>
              <a:gd name="T13" fmla="*/ 0 h 344"/>
              <a:gd name="T14" fmla="*/ 1224 w 1224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24" h="344">
                <a:moveTo>
                  <a:pt x="32" y="344"/>
                </a:moveTo>
                <a:cubicBezTo>
                  <a:pt x="16" y="228"/>
                  <a:pt x="0" y="112"/>
                  <a:pt x="176" y="56"/>
                </a:cubicBezTo>
                <a:cubicBezTo>
                  <a:pt x="352" y="0"/>
                  <a:pt x="952" y="16"/>
                  <a:pt x="1088" y="8"/>
                </a:cubicBezTo>
                <a:cubicBezTo>
                  <a:pt x="1224" y="0"/>
                  <a:pt x="1108" y="4"/>
                  <a:pt x="992" y="8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54653F-648D-734F-9704-56B631A8C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727732"/>
            <a:ext cx="304800" cy="76200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F4E881BA-0BAB-CD4A-B0F6-958A9339E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965732"/>
            <a:ext cx="2209800" cy="282575"/>
          </a:xfrm>
          <a:prstGeom prst="rect">
            <a:avLst/>
          </a:prstGeom>
          <a:noFill/>
          <a:ln w="76200" cmpd="thickThin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Futura Medium" pitchFamily="34" charset="0"/>
              </a:rPr>
              <a:t>Feed Pipe / Atomizer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58CB1681-EB9E-3743-9878-FDC2CD8B1D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194332"/>
            <a:ext cx="0" cy="2057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03C06BF7-0D2A-024E-BD0C-72B208666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4194332"/>
            <a:ext cx="0" cy="2209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7F717832-62FB-E54A-B22E-FF63D636B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194332"/>
            <a:ext cx="0" cy="2362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37139352-549C-5349-AECB-638A7FE4D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194332"/>
            <a:ext cx="0" cy="2209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8877E76B-615B-7C45-A833-03AC88247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194332"/>
            <a:ext cx="0" cy="2057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B9D0E6BB-02E8-F440-8161-A8AEE2DBF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194332"/>
            <a:ext cx="0" cy="2514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870B23D0-7A5F-344E-BE54-BED6D7A0B1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194332"/>
            <a:ext cx="0" cy="2362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Arc 18">
            <a:extLst>
              <a:ext uri="{FF2B5EF4-FFF2-40B4-BE49-F238E27FC236}">
                <a16:creationId xmlns:a16="http://schemas.microsoft.com/office/drawing/2014/main" id="{18610F18-7D5D-314E-B1BA-3F0D881AF5B7}"/>
              </a:ext>
            </a:extLst>
          </p:cNvPr>
          <p:cNvSpPr>
            <a:spLocks/>
          </p:cNvSpPr>
          <p:nvPr/>
        </p:nvSpPr>
        <p:spPr bwMode="auto">
          <a:xfrm rot="8049448">
            <a:off x="5029200" y="5261132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914400 w 21600"/>
              <a:gd name="T3" fmla="*/ 914400 h 21600"/>
              <a:gd name="T4" fmla="*/ 0 w 21600"/>
              <a:gd name="T5" fmla="*/ 9144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Arc 19">
            <a:extLst>
              <a:ext uri="{FF2B5EF4-FFF2-40B4-BE49-F238E27FC236}">
                <a16:creationId xmlns:a16="http://schemas.microsoft.com/office/drawing/2014/main" id="{45A6A32B-2C34-6646-8512-B865C965E72B}"/>
              </a:ext>
            </a:extLst>
          </p:cNvPr>
          <p:cNvSpPr>
            <a:spLocks/>
          </p:cNvSpPr>
          <p:nvPr/>
        </p:nvSpPr>
        <p:spPr bwMode="auto">
          <a:xfrm rot="8049448">
            <a:off x="5029200" y="4880132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914400 w 21600"/>
              <a:gd name="T3" fmla="*/ 914400 h 21600"/>
              <a:gd name="T4" fmla="*/ 0 w 21600"/>
              <a:gd name="T5" fmla="*/ 9144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Arc 20">
            <a:extLst>
              <a:ext uri="{FF2B5EF4-FFF2-40B4-BE49-F238E27FC236}">
                <a16:creationId xmlns:a16="http://schemas.microsoft.com/office/drawing/2014/main" id="{E2E83A71-B5DD-404E-AAD8-34D487E6668B}"/>
              </a:ext>
            </a:extLst>
          </p:cNvPr>
          <p:cNvSpPr>
            <a:spLocks/>
          </p:cNvSpPr>
          <p:nvPr/>
        </p:nvSpPr>
        <p:spPr bwMode="auto">
          <a:xfrm rot="8049448">
            <a:off x="5029200" y="4499132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914400 w 21600"/>
              <a:gd name="T3" fmla="*/ 914400 h 21600"/>
              <a:gd name="T4" fmla="*/ 0 w 21600"/>
              <a:gd name="T5" fmla="*/ 9144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760EE43F-ED59-AF4B-951E-35C4E11F0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880132"/>
            <a:ext cx="152400" cy="152400"/>
          </a:xfrm>
          <a:prstGeom prst="ellipse">
            <a:avLst/>
          </a:prstGeom>
          <a:solidFill>
            <a:schemeClr val="folHlink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Oval 22">
            <a:extLst>
              <a:ext uri="{FF2B5EF4-FFF2-40B4-BE49-F238E27FC236}">
                <a16:creationId xmlns:a16="http://schemas.microsoft.com/office/drawing/2014/main" id="{EF745F8B-4E2E-BC4A-8135-AD93F7BCD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880132"/>
            <a:ext cx="152400" cy="152400"/>
          </a:xfrm>
          <a:prstGeom prst="ellipse">
            <a:avLst/>
          </a:prstGeom>
          <a:solidFill>
            <a:schemeClr val="folHlink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Oval 23">
            <a:extLst>
              <a:ext uri="{FF2B5EF4-FFF2-40B4-BE49-F238E27FC236}">
                <a16:creationId xmlns:a16="http://schemas.microsoft.com/office/drawing/2014/main" id="{04080B14-EFE4-E448-A7E0-92BF29480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108732"/>
            <a:ext cx="76200" cy="76200"/>
          </a:xfrm>
          <a:prstGeom prst="ellipse">
            <a:avLst/>
          </a:prstGeom>
          <a:solidFill>
            <a:schemeClr val="folHlink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Oval 24">
            <a:extLst>
              <a:ext uri="{FF2B5EF4-FFF2-40B4-BE49-F238E27FC236}">
                <a16:creationId xmlns:a16="http://schemas.microsoft.com/office/drawing/2014/main" id="{1264A40D-3D5B-2D44-9B70-AC23A87CE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108732"/>
            <a:ext cx="76200" cy="76200"/>
          </a:xfrm>
          <a:prstGeom prst="ellipse">
            <a:avLst/>
          </a:prstGeom>
          <a:solidFill>
            <a:schemeClr val="folHlink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Oval 25">
            <a:extLst>
              <a:ext uri="{FF2B5EF4-FFF2-40B4-BE49-F238E27FC236}">
                <a16:creationId xmlns:a16="http://schemas.microsoft.com/office/drawing/2014/main" id="{88A76AF3-20AF-4B40-ABC0-069BF6CCF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108732"/>
            <a:ext cx="76200" cy="76200"/>
          </a:xfrm>
          <a:prstGeom prst="ellipse">
            <a:avLst/>
          </a:prstGeom>
          <a:solidFill>
            <a:schemeClr val="folHlink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Oval 26">
            <a:extLst>
              <a:ext uri="{FF2B5EF4-FFF2-40B4-BE49-F238E27FC236}">
                <a16:creationId xmlns:a16="http://schemas.microsoft.com/office/drawing/2014/main" id="{CF9DFA88-D685-344F-960E-EC9B51566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108732"/>
            <a:ext cx="76200" cy="76200"/>
          </a:xfrm>
          <a:prstGeom prst="ellipse">
            <a:avLst/>
          </a:prstGeom>
          <a:solidFill>
            <a:schemeClr val="folHlink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AF9C9165-C792-2542-BB0B-5B4B008757AE}"/>
              </a:ext>
            </a:extLst>
          </p:cNvPr>
          <p:cNvSpPr>
            <a:spLocks/>
          </p:cNvSpPr>
          <p:nvPr/>
        </p:nvSpPr>
        <p:spPr bwMode="auto">
          <a:xfrm>
            <a:off x="5392738" y="5251607"/>
            <a:ext cx="26987" cy="28575"/>
          </a:xfrm>
          <a:custGeom>
            <a:avLst/>
            <a:gdLst>
              <a:gd name="T0" fmla="*/ 8 w 17"/>
              <a:gd name="T1" fmla="*/ 0 h 18"/>
              <a:gd name="T2" fmla="*/ 15 w 17"/>
              <a:gd name="T3" fmla="*/ 14 h 18"/>
              <a:gd name="T4" fmla="*/ 0 w 17"/>
              <a:gd name="T5" fmla="*/ 14 h 18"/>
              <a:gd name="T6" fmla="*/ 8 w 1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8" y="0"/>
                </a:moveTo>
                <a:cubicBezTo>
                  <a:pt x="14" y="4"/>
                  <a:pt x="14" y="7"/>
                  <a:pt x="15" y="14"/>
                </a:cubicBezTo>
                <a:cubicBezTo>
                  <a:pt x="9" y="18"/>
                  <a:pt x="7" y="15"/>
                  <a:pt x="0" y="14"/>
                </a:cubicBezTo>
                <a:cubicBezTo>
                  <a:pt x="2" y="9"/>
                  <a:pt x="17" y="0"/>
                  <a:pt x="8" y="0"/>
                </a:cubicBezTo>
                <a:close/>
              </a:path>
            </a:pathLst>
          </a:custGeom>
          <a:solidFill>
            <a:schemeClr val="folHlink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B6C9C075-2EC6-514A-A456-B289B6F91B78}"/>
              </a:ext>
            </a:extLst>
          </p:cNvPr>
          <p:cNvSpPr>
            <a:spLocks/>
          </p:cNvSpPr>
          <p:nvPr/>
        </p:nvSpPr>
        <p:spPr bwMode="auto">
          <a:xfrm>
            <a:off x="5459413" y="5261132"/>
            <a:ext cx="26987" cy="28575"/>
          </a:xfrm>
          <a:custGeom>
            <a:avLst/>
            <a:gdLst>
              <a:gd name="T0" fmla="*/ 8 w 17"/>
              <a:gd name="T1" fmla="*/ 0 h 18"/>
              <a:gd name="T2" fmla="*/ 15 w 17"/>
              <a:gd name="T3" fmla="*/ 14 h 18"/>
              <a:gd name="T4" fmla="*/ 0 w 17"/>
              <a:gd name="T5" fmla="*/ 14 h 18"/>
              <a:gd name="T6" fmla="*/ 8 w 1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8" y="0"/>
                </a:moveTo>
                <a:cubicBezTo>
                  <a:pt x="14" y="4"/>
                  <a:pt x="14" y="7"/>
                  <a:pt x="15" y="14"/>
                </a:cubicBezTo>
                <a:cubicBezTo>
                  <a:pt x="9" y="18"/>
                  <a:pt x="7" y="15"/>
                  <a:pt x="0" y="14"/>
                </a:cubicBezTo>
                <a:cubicBezTo>
                  <a:pt x="2" y="9"/>
                  <a:pt x="17" y="0"/>
                  <a:pt x="8" y="0"/>
                </a:cubicBezTo>
                <a:close/>
              </a:path>
            </a:pathLst>
          </a:custGeom>
          <a:solidFill>
            <a:schemeClr val="folHlink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1C4A833E-711B-2349-AFEE-28B9321AB4B8}"/>
              </a:ext>
            </a:extLst>
          </p:cNvPr>
          <p:cNvSpPr>
            <a:spLocks/>
          </p:cNvSpPr>
          <p:nvPr/>
        </p:nvSpPr>
        <p:spPr bwMode="auto">
          <a:xfrm>
            <a:off x="5715000" y="5261132"/>
            <a:ext cx="26988" cy="28575"/>
          </a:xfrm>
          <a:custGeom>
            <a:avLst/>
            <a:gdLst>
              <a:gd name="T0" fmla="*/ 8 w 17"/>
              <a:gd name="T1" fmla="*/ 0 h 18"/>
              <a:gd name="T2" fmla="*/ 15 w 17"/>
              <a:gd name="T3" fmla="*/ 14 h 18"/>
              <a:gd name="T4" fmla="*/ 0 w 17"/>
              <a:gd name="T5" fmla="*/ 14 h 18"/>
              <a:gd name="T6" fmla="*/ 8 w 1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8" y="0"/>
                </a:moveTo>
                <a:cubicBezTo>
                  <a:pt x="14" y="4"/>
                  <a:pt x="14" y="7"/>
                  <a:pt x="15" y="14"/>
                </a:cubicBezTo>
                <a:cubicBezTo>
                  <a:pt x="9" y="18"/>
                  <a:pt x="7" y="15"/>
                  <a:pt x="0" y="14"/>
                </a:cubicBezTo>
                <a:cubicBezTo>
                  <a:pt x="2" y="9"/>
                  <a:pt x="17" y="0"/>
                  <a:pt x="8" y="0"/>
                </a:cubicBezTo>
                <a:close/>
              </a:path>
            </a:pathLst>
          </a:custGeom>
          <a:solidFill>
            <a:schemeClr val="folHlink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30">
            <a:extLst>
              <a:ext uri="{FF2B5EF4-FFF2-40B4-BE49-F238E27FC236}">
                <a16:creationId xmlns:a16="http://schemas.microsoft.com/office/drawing/2014/main" id="{76C3A387-295F-F442-B52E-E9E4543A433C}"/>
              </a:ext>
            </a:extLst>
          </p:cNvPr>
          <p:cNvSpPr>
            <a:spLocks/>
          </p:cNvSpPr>
          <p:nvPr/>
        </p:nvSpPr>
        <p:spPr bwMode="auto">
          <a:xfrm>
            <a:off x="5781675" y="5270657"/>
            <a:ext cx="26988" cy="28575"/>
          </a:xfrm>
          <a:custGeom>
            <a:avLst/>
            <a:gdLst>
              <a:gd name="T0" fmla="*/ 8 w 17"/>
              <a:gd name="T1" fmla="*/ 0 h 18"/>
              <a:gd name="T2" fmla="*/ 15 w 17"/>
              <a:gd name="T3" fmla="*/ 14 h 18"/>
              <a:gd name="T4" fmla="*/ 0 w 17"/>
              <a:gd name="T5" fmla="*/ 14 h 18"/>
              <a:gd name="T6" fmla="*/ 8 w 1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8" y="0"/>
                </a:moveTo>
                <a:cubicBezTo>
                  <a:pt x="14" y="4"/>
                  <a:pt x="14" y="7"/>
                  <a:pt x="15" y="14"/>
                </a:cubicBezTo>
                <a:cubicBezTo>
                  <a:pt x="9" y="18"/>
                  <a:pt x="7" y="15"/>
                  <a:pt x="0" y="14"/>
                </a:cubicBezTo>
                <a:cubicBezTo>
                  <a:pt x="2" y="9"/>
                  <a:pt x="17" y="0"/>
                  <a:pt x="8" y="0"/>
                </a:cubicBezTo>
                <a:close/>
              </a:path>
            </a:pathLst>
          </a:custGeom>
          <a:solidFill>
            <a:schemeClr val="folHlink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Freeform 31">
            <a:extLst>
              <a:ext uri="{FF2B5EF4-FFF2-40B4-BE49-F238E27FC236}">
                <a16:creationId xmlns:a16="http://schemas.microsoft.com/office/drawing/2014/main" id="{0DA0B84F-F48C-5040-A439-8CFB24F44B35}"/>
              </a:ext>
            </a:extLst>
          </p:cNvPr>
          <p:cNvSpPr>
            <a:spLocks/>
          </p:cNvSpPr>
          <p:nvPr/>
        </p:nvSpPr>
        <p:spPr bwMode="auto">
          <a:xfrm>
            <a:off x="5562600" y="5261132"/>
            <a:ext cx="26988" cy="28575"/>
          </a:xfrm>
          <a:custGeom>
            <a:avLst/>
            <a:gdLst>
              <a:gd name="T0" fmla="*/ 8 w 17"/>
              <a:gd name="T1" fmla="*/ 0 h 18"/>
              <a:gd name="T2" fmla="*/ 15 w 17"/>
              <a:gd name="T3" fmla="*/ 14 h 18"/>
              <a:gd name="T4" fmla="*/ 0 w 17"/>
              <a:gd name="T5" fmla="*/ 14 h 18"/>
              <a:gd name="T6" fmla="*/ 8 w 1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8" y="0"/>
                </a:moveTo>
                <a:cubicBezTo>
                  <a:pt x="14" y="4"/>
                  <a:pt x="14" y="7"/>
                  <a:pt x="15" y="14"/>
                </a:cubicBezTo>
                <a:cubicBezTo>
                  <a:pt x="9" y="18"/>
                  <a:pt x="7" y="15"/>
                  <a:pt x="0" y="14"/>
                </a:cubicBezTo>
                <a:cubicBezTo>
                  <a:pt x="2" y="9"/>
                  <a:pt x="17" y="0"/>
                  <a:pt x="8" y="0"/>
                </a:cubicBezTo>
                <a:close/>
              </a:path>
            </a:pathLst>
          </a:custGeom>
          <a:solidFill>
            <a:schemeClr val="folHlink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32">
            <a:extLst>
              <a:ext uri="{FF2B5EF4-FFF2-40B4-BE49-F238E27FC236}">
                <a16:creationId xmlns:a16="http://schemas.microsoft.com/office/drawing/2014/main" id="{26C1932A-624E-BD4B-A4D6-675890E5F915}"/>
              </a:ext>
            </a:extLst>
          </p:cNvPr>
          <p:cNvSpPr>
            <a:spLocks/>
          </p:cNvSpPr>
          <p:nvPr/>
        </p:nvSpPr>
        <p:spPr bwMode="auto">
          <a:xfrm>
            <a:off x="5629275" y="5270657"/>
            <a:ext cx="26988" cy="28575"/>
          </a:xfrm>
          <a:custGeom>
            <a:avLst/>
            <a:gdLst>
              <a:gd name="T0" fmla="*/ 8 w 17"/>
              <a:gd name="T1" fmla="*/ 0 h 18"/>
              <a:gd name="T2" fmla="*/ 15 w 17"/>
              <a:gd name="T3" fmla="*/ 14 h 18"/>
              <a:gd name="T4" fmla="*/ 0 w 17"/>
              <a:gd name="T5" fmla="*/ 14 h 18"/>
              <a:gd name="T6" fmla="*/ 8 w 1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8" y="0"/>
                </a:moveTo>
                <a:cubicBezTo>
                  <a:pt x="14" y="4"/>
                  <a:pt x="14" y="7"/>
                  <a:pt x="15" y="14"/>
                </a:cubicBezTo>
                <a:cubicBezTo>
                  <a:pt x="9" y="18"/>
                  <a:pt x="7" y="15"/>
                  <a:pt x="0" y="14"/>
                </a:cubicBezTo>
                <a:cubicBezTo>
                  <a:pt x="2" y="9"/>
                  <a:pt x="17" y="0"/>
                  <a:pt x="8" y="0"/>
                </a:cubicBezTo>
                <a:close/>
              </a:path>
            </a:pathLst>
          </a:custGeom>
          <a:solidFill>
            <a:schemeClr val="folHlink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Freeform 33">
            <a:extLst>
              <a:ext uri="{FF2B5EF4-FFF2-40B4-BE49-F238E27FC236}">
                <a16:creationId xmlns:a16="http://schemas.microsoft.com/office/drawing/2014/main" id="{DE77B766-9EB9-5F49-88AD-E34CF45E48A3}"/>
              </a:ext>
            </a:extLst>
          </p:cNvPr>
          <p:cNvSpPr>
            <a:spLocks/>
          </p:cNvSpPr>
          <p:nvPr/>
        </p:nvSpPr>
        <p:spPr bwMode="auto">
          <a:xfrm>
            <a:off x="5240338" y="5261132"/>
            <a:ext cx="26987" cy="28575"/>
          </a:xfrm>
          <a:custGeom>
            <a:avLst/>
            <a:gdLst>
              <a:gd name="T0" fmla="*/ 8 w 17"/>
              <a:gd name="T1" fmla="*/ 0 h 18"/>
              <a:gd name="T2" fmla="*/ 15 w 17"/>
              <a:gd name="T3" fmla="*/ 14 h 18"/>
              <a:gd name="T4" fmla="*/ 0 w 17"/>
              <a:gd name="T5" fmla="*/ 14 h 18"/>
              <a:gd name="T6" fmla="*/ 8 w 1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8" y="0"/>
                </a:moveTo>
                <a:cubicBezTo>
                  <a:pt x="14" y="4"/>
                  <a:pt x="14" y="7"/>
                  <a:pt x="15" y="14"/>
                </a:cubicBezTo>
                <a:cubicBezTo>
                  <a:pt x="9" y="18"/>
                  <a:pt x="7" y="15"/>
                  <a:pt x="0" y="14"/>
                </a:cubicBezTo>
                <a:cubicBezTo>
                  <a:pt x="2" y="9"/>
                  <a:pt x="17" y="0"/>
                  <a:pt x="8" y="0"/>
                </a:cubicBezTo>
                <a:close/>
              </a:path>
            </a:pathLst>
          </a:custGeom>
          <a:solidFill>
            <a:schemeClr val="folHlink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34">
            <a:extLst>
              <a:ext uri="{FF2B5EF4-FFF2-40B4-BE49-F238E27FC236}">
                <a16:creationId xmlns:a16="http://schemas.microsoft.com/office/drawing/2014/main" id="{96D05DA9-AE97-3E4B-B3FC-B08BD5ED9A49}"/>
              </a:ext>
            </a:extLst>
          </p:cNvPr>
          <p:cNvSpPr>
            <a:spLocks/>
          </p:cNvSpPr>
          <p:nvPr/>
        </p:nvSpPr>
        <p:spPr bwMode="auto">
          <a:xfrm>
            <a:off x="5307013" y="5270657"/>
            <a:ext cx="26987" cy="28575"/>
          </a:xfrm>
          <a:custGeom>
            <a:avLst/>
            <a:gdLst>
              <a:gd name="T0" fmla="*/ 8 w 17"/>
              <a:gd name="T1" fmla="*/ 0 h 18"/>
              <a:gd name="T2" fmla="*/ 15 w 17"/>
              <a:gd name="T3" fmla="*/ 14 h 18"/>
              <a:gd name="T4" fmla="*/ 0 w 17"/>
              <a:gd name="T5" fmla="*/ 14 h 18"/>
              <a:gd name="T6" fmla="*/ 8 w 17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8"/>
              <a:gd name="T14" fmla="*/ 17 w 1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8">
                <a:moveTo>
                  <a:pt x="8" y="0"/>
                </a:moveTo>
                <a:cubicBezTo>
                  <a:pt x="14" y="4"/>
                  <a:pt x="14" y="7"/>
                  <a:pt x="15" y="14"/>
                </a:cubicBezTo>
                <a:cubicBezTo>
                  <a:pt x="9" y="18"/>
                  <a:pt x="7" y="15"/>
                  <a:pt x="0" y="14"/>
                </a:cubicBezTo>
                <a:cubicBezTo>
                  <a:pt x="2" y="9"/>
                  <a:pt x="17" y="0"/>
                  <a:pt x="8" y="0"/>
                </a:cubicBezTo>
                <a:close/>
              </a:path>
            </a:pathLst>
          </a:custGeom>
          <a:solidFill>
            <a:schemeClr val="folHlink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B43AEB-33DB-B54D-914E-F7E1132C9B13}"/>
              </a:ext>
            </a:extLst>
          </p:cNvPr>
          <p:cNvSpPr/>
          <p:nvPr/>
        </p:nvSpPr>
        <p:spPr>
          <a:xfrm>
            <a:off x="3475863" y="2498058"/>
            <a:ext cx="5686172" cy="1391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Gas Dynamic Atomization: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A slow, low-pressure feed introduced into a pulsating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hot gas stream prevents delicate bonds from bursting.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Low mechanical shear.</a:t>
            </a:r>
          </a:p>
        </p:txBody>
      </p:sp>
    </p:spTree>
    <p:extLst>
      <p:ext uri="{BB962C8B-B14F-4D97-AF65-F5344CB8AC3E}">
        <p14:creationId xmlns:p14="http://schemas.microsoft.com/office/powerpoint/2010/main" val="90991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building, train&#10;&#10;Description automatically generated">
            <a:extLst>
              <a:ext uri="{FF2B5EF4-FFF2-40B4-BE49-F238E27FC236}">
                <a16:creationId xmlns:a16="http://schemas.microsoft.com/office/drawing/2014/main" id="{3C5534E7-1018-3347-A2EC-0C4F1C94DC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6" b="31166"/>
          <a:stretch>
            <a:fillRect/>
          </a:stretch>
        </p:blipFill>
        <p:spPr>
          <a:xfrm>
            <a:off x="0" y="0"/>
            <a:ext cx="12192000" cy="237043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9B82CB0-CBAD-466F-B47B-0F09DE21C5F5}"/>
              </a:ext>
            </a:extLst>
          </p:cNvPr>
          <p:cNvSpPr/>
          <p:nvPr/>
        </p:nvSpPr>
        <p:spPr>
          <a:xfrm flipH="1">
            <a:off x="-5" y="-3811"/>
            <a:ext cx="12191999" cy="2374241"/>
          </a:xfrm>
          <a:prstGeom prst="rect">
            <a:avLst/>
          </a:prstGeom>
          <a:gradFill flip="none" rotWithShape="1">
            <a:gsLst>
              <a:gs pos="0">
                <a:srgbClr val="080220">
                  <a:alpha val="30000"/>
                </a:srgbClr>
              </a:gs>
              <a:gs pos="65400">
                <a:srgbClr val="080220">
                  <a:alpha val="50000"/>
                </a:srgbClr>
              </a:gs>
              <a:gs pos="100000">
                <a:srgbClr val="080220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1C342C-70A0-4A74-8419-8F2D6F90EF1E}"/>
              </a:ext>
            </a:extLst>
          </p:cNvPr>
          <p:cNvSpPr txBox="1"/>
          <p:nvPr/>
        </p:nvSpPr>
        <p:spPr>
          <a:xfrm>
            <a:off x="2346474" y="493159"/>
            <a:ext cx="7499043" cy="126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Roboto"/>
              </a:rPr>
              <a:t>Spray Chamber Temperature Zones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EBEB03C-87B4-45B8-9CD8-C5AE11BE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6" y="295931"/>
            <a:ext cx="1332254" cy="3397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B811BD-1211-B746-B361-83D8842AA221}"/>
              </a:ext>
            </a:extLst>
          </p:cNvPr>
          <p:cNvGrpSpPr/>
          <p:nvPr/>
        </p:nvGrpSpPr>
        <p:grpSpPr>
          <a:xfrm>
            <a:off x="4076362" y="2433934"/>
            <a:ext cx="1371601" cy="3886200"/>
            <a:chOff x="2285999" y="1524000"/>
            <a:chExt cx="762001" cy="38862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C580E88-6A66-054C-87DE-6F3E6B85D863}"/>
                </a:ext>
              </a:extLst>
            </p:cNvPr>
            <p:cNvCxnSpPr/>
            <p:nvPr/>
          </p:nvCxnSpPr>
          <p:spPr bwMode="auto">
            <a:xfrm>
              <a:off x="2286000" y="1524000"/>
              <a:ext cx="0" cy="2286000"/>
            </a:xfrm>
            <a:prstGeom prst="line">
              <a:avLst/>
            </a:prstGeom>
            <a:ln w="254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45877B3-7B6C-FF4F-849A-BA2516FE2D6E}"/>
                </a:ext>
              </a:extLst>
            </p:cNvPr>
            <p:cNvCxnSpPr/>
            <p:nvPr/>
          </p:nvCxnSpPr>
          <p:spPr bwMode="auto">
            <a:xfrm>
              <a:off x="2286000" y="1524000"/>
              <a:ext cx="762000" cy="0"/>
            </a:xfrm>
            <a:prstGeom prst="line">
              <a:avLst/>
            </a:prstGeom>
            <a:ln w="254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823FA2-9250-6840-BB37-0A17B0CC1800}"/>
                </a:ext>
              </a:extLst>
            </p:cNvPr>
            <p:cNvCxnSpPr/>
            <p:nvPr/>
          </p:nvCxnSpPr>
          <p:spPr bwMode="auto">
            <a:xfrm>
              <a:off x="3048000" y="1524000"/>
              <a:ext cx="0" cy="2286000"/>
            </a:xfrm>
            <a:prstGeom prst="line">
              <a:avLst/>
            </a:prstGeom>
            <a:ln w="254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AB513-C37A-DB45-860B-4ADE684ABBF7}"/>
                </a:ext>
              </a:extLst>
            </p:cNvPr>
            <p:cNvCxnSpPr/>
            <p:nvPr/>
          </p:nvCxnSpPr>
          <p:spPr bwMode="auto">
            <a:xfrm>
              <a:off x="2286000" y="3810000"/>
              <a:ext cx="762000" cy="0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CF4C0B-43CC-FE43-A8CF-D1E65A84F5EF}"/>
                </a:ext>
              </a:extLst>
            </p:cNvPr>
            <p:cNvCxnSpPr/>
            <p:nvPr/>
          </p:nvCxnSpPr>
          <p:spPr bwMode="auto">
            <a:xfrm>
              <a:off x="2286000" y="3810000"/>
              <a:ext cx="419100" cy="1600200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DB349B-BCD1-2C43-85CD-DDD62CB2142C}"/>
                </a:ext>
              </a:extLst>
            </p:cNvPr>
            <p:cNvCxnSpPr/>
            <p:nvPr/>
          </p:nvCxnSpPr>
          <p:spPr bwMode="auto">
            <a:xfrm flipH="1">
              <a:off x="2705100" y="3810000"/>
              <a:ext cx="342900" cy="1600200"/>
            </a:xfrm>
            <a:prstGeom prst="line">
              <a:avLst/>
            </a:prstGeom>
            <a:ln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2AA909-8E83-4E48-8238-CE271E69C284}"/>
                </a:ext>
              </a:extLst>
            </p:cNvPr>
            <p:cNvSpPr/>
            <p:nvPr/>
          </p:nvSpPr>
          <p:spPr bwMode="auto">
            <a:xfrm>
              <a:off x="2286000" y="1524000"/>
              <a:ext cx="762000" cy="5334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45000">
                  <a:srgbClr val="FE4A3C"/>
                </a:gs>
                <a:gs pos="70000">
                  <a:srgbClr val="FF5D5D"/>
                </a:gs>
                <a:gs pos="100000">
                  <a:srgbClr val="B20E31"/>
                </a:gs>
              </a:gsLst>
              <a:lin ang="5400000" scaled="0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957226-24BA-194A-9594-9BD5DB840DB5}"/>
                </a:ext>
              </a:extLst>
            </p:cNvPr>
            <p:cNvSpPr/>
            <p:nvPr/>
          </p:nvSpPr>
          <p:spPr bwMode="auto">
            <a:xfrm>
              <a:off x="2286000" y="2057400"/>
              <a:ext cx="762000" cy="990600"/>
            </a:xfrm>
            <a:prstGeom prst="rect">
              <a:avLst/>
            </a:prstGeom>
            <a:gradFill>
              <a:gsLst>
                <a:gs pos="0">
                  <a:srgbClr val="B20E31"/>
                </a:gs>
                <a:gs pos="45000">
                  <a:srgbClr val="F175A1"/>
                </a:gs>
                <a:gs pos="70000">
                  <a:srgbClr val="E20EA5"/>
                </a:gs>
                <a:gs pos="100000">
                  <a:srgbClr val="DB4AF8"/>
                </a:gs>
              </a:gsLst>
              <a:lin ang="5400000" scaled="0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Isosceles Triangle 24">
              <a:extLst>
                <a:ext uri="{FF2B5EF4-FFF2-40B4-BE49-F238E27FC236}">
                  <a16:creationId xmlns:a16="http://schemas.microsoft.com/office/drawing/2014/main" id="{6C1C9CF3-27D2-2C4D-A3CE-821A62AE4765}"/>
                </a:ext>
              </a:extLst>
            </p:cNvPr>
            <p:cNvSpPr/>
            <p:nvPr/>
          </p:nvSpPr>
          <p:spPr bwMode="auto">
            <a:xfrm>
              <a:off x="2285999" y="3809999"/>
              <a:ext cx="761619" cy="1598295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060704"/>
                <a:gd name="connsiteY0" fmla="*/ 0 h 220980"/>
                <a:gd name="connsiteX1" fmla="*/ 433197 w 1060704"/>
                <a:gd name="connsiteY1" fmla="*/ 220980 h 220980"/>
                <a:gd name="connsiteX2" fmla="*/ 1060704 w 1060704"/>
                <a:gd name="connsiteY2" fmla="*/ 0 h 220980"/>
                <a:gd name="connsiteX3" fmla="*/ 0 w 1060704"/>
                <a:gd name="connsiteY3" fmla="*/ 0 h 220980"/>
                <a:gd name="connsiteX0" fmla="*/ 0 w 1060704"/>
                <a:gd name="connsiteY0" fmla="*/ 0 h 683895"/>
                <a:gd name="connsiteX1" fmla="*/ 417957 w 1060704"/>
                <a:gd name="connsiteY1" fmla="*/ 683895 h 683895"/>
                <a:gd name="connsiteX2" fmla="*/ 1060704 w 1060704"/>
                <a:gd name="connsiteY2" fmla="*/ 0 h 683895"/>
                <a:gd name="connsiteX3" fmla="*/ 0 w 1060704"/>
                <a:gd name="connsiteY3" fmla="*/ 0 h 683895"/>
                <a:gd name="connsiteX0" fmla="*/ 0 w 1089279"/>
                <a:gd name="connsiteY0" fmla="*/ 0 h 1405890"/>
                <a:gd name="connsiteX1" fmla="*/ 446532 w 1089279"/>
                <a:gd name="connsiteY1" fmla="*/ 1405890 h 1405890"/>
                <a:gd name="connsiteX2" fmla="*/ 1089279 w 1089279"/>
                <a:gd name="connsiteY2" fmla="*/ 721995 h 1405890"/>
                <a:gd name="connsiteX3" fmla="*/ 0 w 1089279"/>
                <a:gd name="connsiteY3" fmla="*/ 0 h 1405890"/>
                <a:gd name="connsiteX0" fmla="*/ 0 w 967359"/>
                <a:gd name="connsiteY0" fmla="*/ 0 h 1405890"/>
                <a:gd name="connsiteX1" fmla="*/ 446532 w 967359"/>
                <a:gd name="connsiteY1" fmla="*/ 1405890 h 1405890"/>
                <a:gd name="connsiteX2" fmla="*/ 967359 w 967359"/>
                <a:gd name="connsiteY2" fmla="*/ 24765 h 1405890"/>
                <a:gd name="connsiteX3" fmla="*/ 0 w 967359"/>
                <a:gd name="connsiteY3" fmla="*/ 0 h 1405890"/>
                <a:gd name="connsiteX0" fmla="*/ 0 w 938784"/>
                <a:gd name="connsiteY0" fmla="*/ 0 h 1598295"/>
                <a:gd name="connsiteX1" fmla="*/ 417957 w 938784"/>
                <a:gd name="connsiteY1" fmla="*/ 1598295 h 1598295"/>
                <a:gd name="connsiteX2" fmla="*/ 938784 w 938784"/>
                <a:gd name="connsiteY2" fmla="*/ 217170 h 1598295"/>
                <a:gd name="connsiteX3" fmla="*/ 0 w 938784"/>
                <a:gd name="connsiteY3" fmla="*/ 0 h 1598295"/>
                <a:gd name="connsiteX0" fmla="*/ 0 w 761619"/>
                <a:gd name="connsiteY0" fmla="*/ 0 h 1598295"/>
                <a:gd name="connsiteX1" fmla="*/ 417957 w 761619"/>
                <a:gd name="connsiteY1" fmla="*/ 1598295 h 1598295"/>
                <a:gd name="connsiteX2" fmla="*/ 761619 w 761619"/>
                <a:gd name="connsiteY2" fmla="*/ 0 h 1598295"/>
                <a:gd name="connsiteX3" fmla="*/ 0 w 761619"/>
                <a:gd name="connsiteY3" fmla="*/ 0 h 159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619" h="1598295">
                  <a:moveTo>
                    <a:pt x="0" y="0"/>
                  </a:moveTo>
                  <a:lnTo>
                    <a:pt x="417957" y="1598295"/>
                  </a:lnTo>
                  <a:lnTo>
                    <a:pt x="7616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>
                <a:alpha val="52000"/>
              </a:srgb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902402-86D5-3649-A43D-D3CF3E99CEF2}"/>
                </a:ext>
              </a:extLst>
            </p:cNvPr>
            <p:cNvSpPr/>
            <p:nvPr/>
          </p:nvSpPr>
          <p:spPr bwMode="auto">
            <a:xfrm>
              <a:off x="2286000" y="3048000"/>
              <a:ext cx="762000" cy="758189"/>
            </a:xfrm>
            <a:prstGeom prst="rect">
              <a:avLst/>
            </a:prstGeom>
            <a:gradFill>
              <a:gsLst>
                <a:gs pos="0">
                  <a:srgbClr val="DB4AF8"/>
                </a:gs>
                <a:gs pos="45000">
                  <a:srgbClr val="3EB7F4"/>
                </a:gs>
                <a:gs pos="70000">
                  <a:srgbClr val="47BFFB"/>
                </a:gs>
                <a:gs pos="100000">
                  <a:srgbClr val="69D8FF"/>
                </a:gs>
              </a:gsLst>
              <a:lin ang="5400000" scaled="0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87EB13-3E2F-0D45-8777-C654E26069F4}"/>
              </a:ext>
            </a:extLst>
          </p:cNvPr>
          <p:cNvGrpSpPr/>
          <p:nvPr/>
        </p:nvGrpSpPr>
        <p:grpSpPr>
          <a:xfrm>
            <a:off x="6819562" y="2433934"/>
            <a:ext cx="1371601" cy="3886200"/>
            <a:chOff x="5029199" y="1524000"/>
            <a:chExt cx="762001" cy="38862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E8D9685-E193-0C47-9581-84753A1B0E13}"/>
                </a:ext>
              </a:extLst>
            </p:cNvPr>
            <p:cNvCxnSpPr/>
            <p:nvPr/>
          </p:nvCxnSpPr>
          <p:spPr bwMode="auto">
            <a:xfrm>
              <a:off x="5029200" y="1524000"/>
              <a:ext cx="0" cy="2286000"/>
            </a:xfrm>
            <a:prstGeom prst="line">
              <a:avLst/>
            </a:prstGeom>
            <a:ln w="254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521FD7-E564-4F4F-9C70-8230FE59D07C}"/>
                </a:ext>
              </a:extLst>
            </p:cNvPr>
            <p:cNvCxnSpPr/>
            <p:nvPr/>
          </p:nvCxnSpPr>
          <p:spPr bwMode="auto">
            <a:xfrm>
              <a:off x="5029200" y="1524000"/>
              <a:ext cx="762000" cy="0"/>
            </a:xfrm>
            <a:prstGeom prst="line">
              <a:avLst/>
            </a:prstGeom>
            <a:ln w="254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D46410-C5C1-E041-B4ED-FE10762DC508}"/>
                </a:ext>
              </a:extLst>
            </p:cNvPr>
            <p:cNvCxnSpPr/>
            <p:nvPr/>
          </p:nvCxnSpPr>
          <p:spPr bwMode="auto">
            <a:xfrm>
              <a:off x="5791200" y="1524000"/>
              <a:ext cx="0" cy="2286000"/>
            </a:xfrm>
            <a:prstGeom prst="line">
              <a:avLst/>
            </a:prstGeom>
            <a:ln w="254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BB085E-B412-644E-9866-5F6CB00A8552}"/>
                </a:ext>
              </a:extLst>
            </p:cNvPr>
            <p:cNvCxnSpPr/>
            <p:nvPr/>
          </p:nvCxnSpPr>
          <p:spPr bwMode="auto">
            <a:xfrm>
              <a:off x="5029200" y="3810000"/>
              <a:ext cx="762000" cy="0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791045C-2394-2D41-94F8-E69080E2F1B1}"/>
                </a:ext>
              </a:extLst>
            </p:cNvPr>
            <p:cNvCxnSpPr/>
            <p:nvPr/>
          </p:nvCxnSpPr>
          <p:spPr bwMode="auto">
            <a:xfrm>
              <a:off x="5029200" y="3810000"/>
              <a:ext cx="419100" cy="1600200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48F6321-37FB-514E-AEA6-0FFDC53C4DC9}"/>
                </a:ext>
              </a:extLst>
            </p:cNvPr>
            <p:cNvCxnSpPr/>
            <p:nvPr/>
          </p:nvCxnSpPr>
          <p:spPr bwMode="auto">
            <a:xfrm flipH="1">
              <a:off x="5448300" y="3810000"/>
              <a:ext cx="342900" cy="1600200"/>
            </a:xfrm>
            <a:prstGeom prst="line">
              <a:avLst/>
            </a:prstGeom>
            <a:ln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Isosceles Triangle 24">
              <a:extLst>
                <a:ext uri="{FF2B5EF4-FFF2-40B4-BE49-F238E27FC236}">
                  <a16:creationId xmlns:a16="http://schemas.microsoft.com/office/drawing/2014/main" id="{4E557516-BB80-C242-B75B-763CD53D0327}"/>
                </a:ext>
              </a:extLst>
            </p:cNvPr>
            <p:cNvSpPr/>
            <p:nvPr/>
          </p:nvSpPr>
          <p:spPr bwMode="auto">
            <a:xfrm>
              <a:off x="5029199" y="3809999"/>
              <a:ext cx="761619" cy="1598295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060704"/>
                <a:gd name="connsiteY0" fmla="*/ 0 h 220980"/>
                <a:gd name="connsiteX1" fmla="*/ 433197 w 1060704"/>
                <a:gd name="connsiteY1" fmla="*/ 220980 h 220980"/>
                <a:gd name="connsiteX2" fmla="*/ 1060704 w 1060704"/>
                <a:gd name="connsiteY2" fmla="*/ 0 h 220980"/>
                <a:gd name="connsiteX3" fmla="*/ 0 w 1060704"/>
                <a:gd name="connsiteY3" fmla="*/ 0 h 220980"/>
                <a:gd name="connsiteX0" fmla="*/ 0 w 1060704"/>
                <a:gd name="connsiteY0" fmla="*/ 0 h 683895"/>
                <a:gd name="connsiteX1" fmla="*/ 417957 w 1060704"/>
                <a:gd name="connsiteY1" fmla="*/ 683895 h 683895"/>
                <a:gd name="connsiteX2" fmla="*/ 1060704 w 1060704"/>
                <a:gd name="connsiteY2" fmla="*/ 0 h 683895"/>
                <a:gd name="connsiteX3" fmla="*/ 0 w 1060704"/>
                <a:gd name="connsiteY3" fmla="*/ 0 h 683895"/>
                <a:gd name="connsiteX0" fmla="*/ 0 w 1089279"/>
                <a:gd name="connsiteY0" fmla="*/ 0 h 1405890"/>
                <a:gd name="connsiteX1" fmla="*/ 446532 w 1089279"/>
                <a:gd name="connsiteY1" fmla="*/ 1405890 h 1405890"/>
                <a:gd name="connsiteX2" fmla="*/ 1089279 w 1089279"/>
                <a:gd name="connsiteY2" fmla="*/ 721995 h 1405890"/>
                <a:gd name="connsiteX3" fmla="*/ 0 w 1089279"/>
                <a:gd name="connsiteY3" fmla="*/ 0 h 1405890"/>
                <a:gd name="connsiteX0" fmla="*/ 0 w 967359"/>
                <a:gd name="connsiteY0" fmla="*/ 0 h 1405890"/>
                <a:gd name="connsiteX1" fmla="*/ 446532 w 967359"/>
                <a:gd name="connsiteY1" fmla="*/ 1405890 h 1405890"/>
                <a:gd name="connsiteX2" fmla="*/ 967359 w 967359"/>
                <a:gd name="connsiteY2" fmla="*/ 24765 h 1405890"/>
                <a:gd name="connsiteX3" fmla="*/ 0 w 967359"/>
                <a:gd name="connsiteY3" fmla="*/ 0 h 1405890"/>
                <a:gd name="connsiteX0" fmla="*/ 0 w 938784"/>
                <a:gd name="connsiteY0" fmla="*/ 0 h 1598295"/>
                <a:gd name="connsiteX1" fmla="*/ 417957 w 938784"/>
                <a:gd name="connsiteY1" fmla="*/ 1598295 h 1598295"/>
                <a:gd name="connsiteX2" fmla="*/ 938784 w 938784"/>
                <a:gd name="connsiteY2" fmla="*/ 217170 h 1598295"/>
                <a:gd name="connsiteX3" fmla="*/ 0 w 938784"/>
                <a:gd name="connsiteY3" fmla="*/ 0 h 1598295"/>
                <a:gd name="connsiteX0" fmla="*/ 0 w 761619"/>
                <a:gd name="connsiteY0" fmla="*/ 0 h 1598295"/>
                <a:gd name="connsiteX1" fmla="*/ 417957 w 761619"/>
                <a:gd name="connsiteY1" fmla="*/ 1598295 h 1598295"/>
                <a:gd name="connsiteX2" fmla="*/ 761619 w 761619"/>
                <a:gd name="connsiteY2" fmla="*/ 0 h 1598295"/>
                <a:gd name="connsiteX3" fmla="*/ 0 w 761619"/>
                <a:gd name="connsiteY3" fmla="*/ 0 h 159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619" h="1598295">
                  <a:moveTo>
                    <a:pt x="0" y="0"/>
                  </a:moveTo>
                  <a:lnTo>
                    <a:pt x="417957" y="1598295"/>
                  </a:lnTo>
                  <a:lnTo>
                    <a:pt x="7616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CAF7">
                <a:alpha val="52000"/>
              </a:srgb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8E3419E-D020-AC45-8857-4855E40A1DC1}"/>
                </a:ext>
              </a:extLst>
            </p:cNvPr>
            <p:cNvSpPr/>
            <p:nvPr/>
          </p:nvSpPr>
          <p:spPr bwMode="auto">
            <a:xfrm>
              <a:off x="5029200" y="1524000"/>
              <a:ext cx="762000" cy="2282189"/>
            </a:xfrm>
            <a:prstGeom prst="rect">
              <a:avLst/>
            </a:prstGeom>
            <a:solidFill>
              <a:srgbClr val="A4DDFA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5AE031-3CA2-D841-8492-C9251DE94905}"/>
              </a:ext>
            </a:extLst>
          </p:cNvPr>
          <p:cNvGrpSpPr/>
          <p:nvPr/>
        </p:nvGrpSpPr>
        <p:grpSpPr>
          <a:xfrm>
            <a:off x="4152563" y="2586334"/>
            <a:ext cx="1295400" cy="2057400"/>
            <a:chOff x="3962400" y="2057400"/>
            <a:chExt cx="1295400" cy="20574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4BAC164-16C2-AC42-82A1-01D2C21AB14C}"/>
                </a:ext>
              </a:extLst>
            </p:cNvPr>
            <p:cNvGrpSpPr/>
            <p:nvPr/>
          </p:nvGrpSpPr>
          <p:grpSpPr>
            <a:xfrm>
              <a:off x="3962400" y="2057400"/>
              <a:ext cx="533400" cy="2057400"/>
              <a:chOff x="4267200" y="2057400"/>
              <a:chExt cx="533400" cy="2057400"/>
            </a:xfrm>
          </p:grpSpPr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39BACCEC-4F10-0F4B-979A-FAB48361CD77}"/>
                  </a:ext>
                </a:extLst>
              </p:cNvPr>
              <p:cNvSpPr/>
              <p:nvPr/>
            </p:nvSpPr>
            <p:spPr bwMode="auto">
              <a:xfrm>
                <a:off x="4434840" y="2362200"/>
                <a:ext cx="152400" cy="1676400"/>
              </a:xfrm>
              <a:prstGeom prst="arc">
                <a:avLst>
                  <a:gd name="adj1" fmla="val 5020428"/>
                  <a:gd name="adj2" fmla="val 15899457"/>
                </a:avLst>
              </a:prstGeom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655E14AD-E214-B746-BBDD-5EBE03779D51}"/>
                  </a:ext>
                </a:extLst>
              </p:cNvPr>
              <p:cNvSpPr/>
              <p:nvPr/>
            </p:nvSpPr>
            <p:spPr bwMode="auto">
              <a:xfrm>
                <a:off x="4267200" y="2133600"/>
                <a:ext cx="533400" cy="1981200"/>
              </a:xfrm>
              <a:prstGeom prst="arc">
                <a:avLst>
                  <a:gd name="adj1" fmla="val 5020428"/>
                  <a:gd name="adj2" fmla="val 16008511"/>
                </a:avLst>
              </a:prstGeom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8610DE2E-CF1A-504E-A949-17FD5ED391A4}"/>
                  </a:ext>
                </a:extLst>
              </p:cNvPr>
              <p:cNvSpPr/>
              <p:nvPr/>
            </p:nvSpPr>
            <p:spPr bwMode="auto">
              <a:xfrm>
                <a:off x="4453890" y="2438400"/>
                <a:ext cx="266700" cy="430529"/>
              </a:xfrm>
              <a:prstGeom prst="arc">
                <a:avLst>
                  <a:gd name="adj1" fmla="val 11324753"/>
                  <a:gd name="adj2" fmla="val 0"/>
                </a:avLst>
              </a:prstGeom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AE131F50-F1FA-1B4B-ABB3-882553E1998E}"/>
                  </a:ext>
                </a:extLst>
              </p:cNvPr>
              <p:cNvSpPr/>
              <p:nvPr/>
            </p:nvSpPr>
            <p:spPr bwMode="auto">
              <a:xfrm>
                <a:off x="4446270" y="2057400"/>
                <a:ext cx="346710" cy="381000"/>
              </a:xfrm>
              <a:prstGeom prst="arc">
                <a:avLst>
                  <a:gd name="adj1" fmla="val 12393903"/>
                  <a:gd name="adj2" fmla="val 0"/>
                </a:avLst>
              </a:prstGeom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ADF5F94-C077-384B-A66F-B4AE0C6632F8}"/>
                </a:ext>
              </a:extLst>
            </p:cNvPr>
            <p:cNvGrpSpPr/>
            <p:nvPr/>
          </p:nvGrpSpPr>
          <p:grpSpPr>
            <a:xfrm flipH="1">
              <a:off x="4724400" y="2057400"/>
              <a:ext cx="533400" cy="2057400"/>
              <a:chOff x="4267200" y="2057400"/>
              <a:chExt cx="533400" cy="2057400"/>
            </a:xfrm>
            <a:scene3d>
              <a:camera prst="orthographicFront">
                <a:rot lat="0" lon="300000" rev="0"/>
              </a:camera>
              <a:lightRig rig="threePt" dir="t"/>
            </a:scene3d>
          </p:grpSpPr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965903E2-6DAA-B741-A7D5-3F6C25848B38}"/>
                  </a:ext>
                </a:extLst>
              </p:cNvPr>
              <p:cNvSpPr/>
              <p:nvPr/>
            </p:nvSpPr>
            <p:spPr bwMode="auto">
              <a:xfrm>
                <a:off x="4434840" y="2362200"/>
                <a:ext cx="152400" cy="1676400"/>
              </a:xfrm>
              <a:prstGeom prst="arc">
                <a:avLst>
                  <a:gd name="adj1" fmla="val 5020428"/>
                  <a:gd name="adj2" fmla="val 15899457"/>
                </a:avLst>
              </a:prstGeom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E1D2F2FB-8544-794C-9457-96EEF52F677C}"/>
                  </a:ext>
                </a:extLst>
              </p:cNvPr>
              <p:cNvSpPr/>
              <p:nvPr/>
            </p:nvSpPr>
            <p:spPr bwMode="auto">
              <a:xfrm>
                <a:off x="4267200" y="2133600"/>
                <a:ext cx="533400" cy="1981200"/>
              </a:xfrm>
              <a:prstGeom prst="arc">
                <a:avLst>
                  <a:gd name="adj1" fmla="val 5020428"/>
                  <a:gd name="adj2" fmla="val 16008511"/>
                </a:avLst>
              </a:prstGeom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68D7BCE7-06EA-AE43-A45C-2CC5922C8FFA}"/>
                  </a:ext>
                </a:extLst>
              </p:cNvPr>
              <p:cNvSpPr/>
              <p:nvPr/>
            </p:nvSpPr>
            <p:spPr bwMode="auto">
              <a:xfrm>
                <a:off x="4453890" y="2438400"/>
                <a:ext cx="266700" cy="430529"/>
              </a:xfrm>
              <a:prstGeom prst="arc">
                <a:avLst>
                  <a:gd name="adj1" fmla="val 11324753"/>
                  <a:gd name="adj2" fmla="val 0"/>
                </a:avLst>
              </a:prstGeom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B7EB8E6-E529-1042-B23E-85C3D91D61A7}"/>
                  </a:ext>
                </a:extLst>
              </p:cNvPr>
              <p:cNvSpPr/>
              <p:nvPr/>
            </p:nvSpPr>
            <p:spPr bwMode="auto">
              <a:xfrm>
                <a:off x="4446270" y="2057400"/>
                <a:ext cx="346710" cy="381000"/>
              </a:xfrm>
              <a:prstGeom prst="arc">
                <a:avLst>
                  <a:gd name="adj1" fmla="val 12393903"/>
                  <a:gd name="adj2" fmla="val 0"/>
                </a:avLst>
              </a:prstGeom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41" name="Picture 3">
            <a:extLst>
              <a:ext uri="{FF2B5EF4-FFF2-40B4-BE49-F238E27FC236}">
                <a16:creationId xmlns:a16="http://schemas.microsoft.com/office/drawing/2014/main" id="{40FF354A-A457-8343-8ED4-F1BFD129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2426" y="2559347"/>
            <a:ext cx="132873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FDFB570-8919-A24E-9F83-BB75752A0954}"/>
              </a:ext>
            </a:extLst>
          </p:cNvPr>
          <p:cNvSpPr txBox="1"/>
          <p:nvPr/>
        </p:nvSpPr>
        <p:spPr>
          <a:xfrm>
            <a:off x="7171889" y="6396334"/>
            <a:ext cx="85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Pulse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B085B2-D6D7-1346-AF35-2370FDE8A355}"/>
              </a:ext>
            </a:extLst>
          </p:cNvPr>
          <p:cNvSpPr txBox="1"/>
          <p:nvPr/>
        </p:nvSpPr>
        <p:spPr>
          <a:xfrm>
            <a:off x="4304275" y="63963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Spray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0BA5D8-4E42-404E-A0A1-768CCE4F9049}"/>
              </a:ext>
            </a:extLst>
          </p:cNvPr>
          <p:cNvSpPr/>
          <p:nvPr/>
        </p:nvSpPr>
        <p:spPr>
          <a:xfrm>
            <a:off x="9006424" y="2538803"/>
            <a:ext cx="4158354" cy="844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Contact Temperature:</a:t>
            </a:r>
          </a:p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Pilot: 500 F - 1,200 F (260 C - 650 C)</a:t>
            </a:r>
          </a:p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P1: 900 F – 1,500 F (480 C – 800 C)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12D8178-D8B8-6A43-A304-D509CE07E44B}"/>
              </a:ext>
            </a:extLst>
          </p:cNvPr>
          <p:cNvSpPr/>
          <p:nvPr/>
        </p:nvSpPr>
        <p:spPr>
          <a:xfrm>
            <a:off x="9006424" y="5474086"/>
            <a:ext cx="4158354" cy="844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Exit Temperature:</a:t>
            </a:r>
          </a:p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Pilot: 140 F - 280 F (60 C - 140 C)</a:t>
            </a:r>
          </a:p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P1: 160 F – 280 F (70 C – 140 C)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BC14C18-2038-4147-B620-E2B6A1A6DC17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7801396" y="5896157"/>
            <a:ext cx="12050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6985631-6F7B-3B4B-BE18-4CBDDD1E49E6}"/>
              </a:ext>
            </a:extLst>
          </p:cNvPr>
          <p:cNvCxnSpPr>
            <a:cxnSpLocks/>
          </p:cNvCxnSpPr>
          <p:nvPr/>
        </p:nvCxnSpPr>
        <p:spPr>
          <a:xfrm flipH="1">
            <a:off x="8270048" y="2967334"/>
            <a:ext cx="73637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D714FE1-5E50-6947-83AC-C1849A39774A}"/>
              </a:ext>
            </a:extLst>
          </p:cNvPr>
          <p:cNvCxnSpPr>
            <a:cxnSpLocks/>
          </p:cNvCxnSpPr>
          <p:nvPr/>
        </p:nvCxnSpPr>
        <p:spPr>
          <a:xfrm>
            <a:off x="3316374" y="3969833"/>
            <a:ext cx="68109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B3B9325-B12E-3342-B1AB-4802D4087A3C}"/>
              </a:ext>
            </a:extLst>
          </p:cNvPr>
          <p:cNvSpPr/>
          <p:nvPr/>
        </p:nvSpPr>
        <p:spPr>
          <a:xfrm>
            <a:off x="171518" y="3790584"/>
            <a:ext cx="4158354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Hot Spots, Inconsistent Temperatures</a:t>
            </a:r>
          </a:p>
        </p:txBody>
      </p:sp>
    </p:spTree>
    <p:extLst>
      <p:ext uri="{BB962C8B-B14F-4D97-AF65-F5344CB8AC3E}">
        <p14:creationId xmlns:p14="http://schemas.microsoft.com/office/powerpoint/2010/main" val="3579136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building, train&#10;&#10;Description automatically generated">
            <a:extLst>
              <a:ext uri="{FF2B5EF4-FFF2-40B4-BE49-F238E27FC236}">
                <a16:creationId xmlns:a16="http://schemas.microsoft.com/office/drawing/2014/main" id="{4F831EAA-BA8A-484C-801C-BC6FC62424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6" b="31166"/>
          <a:stretch>
            <a:fillRect/>
          </a:stretch>
        </p:blipFill>
        <p:spPr>
          <a:xfrm>
            <a:off x="0" y="0"/>
            <a:ext cx="12192000" cy="2354782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9B82CB0-CBAD-466F-B47B-0F09DE21C5F5}"/>
              </a:ext>
            </a:extLst>
          </p:cNvPr>
          <p:cNvSpPr/>
          <p:nvPr/>
        </p:nvSpPr>
        <p:spPr>
          <a:xfrm flipH="1">
            <a:off x="1" y="0"/>
            <a:ext cx="12191999" cy="2354782"/>
          </a:xfrm>
          <a:prstGeom prst="rect">
            <a:avLst/>
          </a:prstGeom>
          <a:gradFill flip="none" rotWithShape="1">
            <a:gsLst>
              <a:gs pos="0">
                <a:srgbClr val="080220">
                  <a:alpha val="30000"/>
                </a:srgbClr>
              </a:gs>
              <a:gs pos="65400">
                <a:srgbClr val="080220">
                  <a:alpha val="50000"/>
                </a:srgbClr>
              </a:gs>
              <a:gs pos="100000">
                <a:srgbClr val="080220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1C342C-70A0-4A74-8419-8F2D6F90EF1E}"/>
              </a:ext>
            </a:extLst>
          </p:cNvPr>
          <p:cNvSpPr txBox="1"/>
          <p:nvPr/>
        </p:nvSpPr>
        <p:spPr>
          <a:xfrm>
            <a:off x="2346474" y="493159"/>
            <a:ext cx="7499043" cy="126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Roboto"/>
              </a:rPr>
              <a:t>Competitive Advantages of Pulse Atomization Dryers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EBEB03C-87B4-45B8-9CD8-C5AE11BE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6" y="295931"/>
            <a:ext cx="1332254" cy="3397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C4F5A8-9448-0543-A372-91765FE6F504}"/>
              </a:ext>
            </a:extLst>
          </p:cNvPr>
          <p:cNvSpPr/>
          <p:nvPr/>
        </p:nvSpPr>
        <p:spPr>
          <a:xfrm>
            <a:off x="4995386" y="2474701"/>
            <a:ext cx="6096000" cy="15794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Powder Quality/ Characteristics: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Very short residence time = less degradation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No mechanical shear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Excellent surface characteristics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Freeze dry quality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D825DA-3719-5A4D-A403-46C050FF5404}"/>
              </a:ext>
            </a:extLst>
          </p:cNvPr>
          <p:cNvSpPr txBox="1"/>
          <p:nvPr/>
        </p:nvSpPr>
        <p:spPr>
          <a:xfrm>
            <a:off x="4995386" y="5633049"/>
            <a:ext cx="5468164" cy="12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Initial Dryer Acquisition Costs: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Competitive pricing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Modular construction reduces installation time and cost</a:t>
            </a:r>
          </a:p>
          <a:p>
            <a:endParaRPr lang="en-US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E9A9F8-CDA2-2847-8DD4-BAD4B276088D}"/>
              </a:ext>
            </a:extLst>
          </p:cNvPr>
          <p:cNvSpPr txBox="1"/>
          <p:nvPr/>
        </p:nvSpPr>
        <p:spPr>
          <a:xfrm>
            <a:off x="4995386" y="4057286"/>
            <a:ext cx="622478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Operating and Maintenance Costs: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High Delta T = lower utility costs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Ability to handle higher solids in feed = even lower utility costs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Low pressure system reduces maintenance costs by up to 90%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Advanced control system is less labor intensive</a:t>
            </a:r>
          </a:p>
          <a:p>
            <a:endParaRPr lang="en-US" dirty="0"/>
          </a:p>
        </p:txBody>
      </p:sp>
      <p:pic>
        <p:nvPicPr>
          <p:cNvPr id="51" name="Picture 50" descr="A picture containing indoor, table, sitting, sink&#10;&#10;Description automatically generated">
            <a:extLst>
              <a:ext uri="{FF2B5EF4-FFF2-40B4-BE49-F238E27FC236}">
                <a16:creationId xmlns:a16="http://schemas.microsoft.com/office/drawing/2014/main" id="{A351BE4B-E3B6-724E-8098-4713644F5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1" y="3007587"/>
            <a:ext cx="4467817" cy="29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7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2;p32">
            <a:extLst>
              <a:ext uri="{FF2B5EF4-FFF2-40B4-BE49-F238E27FC236}">
                <a16:creationId xmlns:a16="http://schemas.microsoft.com/office/drawing/2014/main" id="{3BCFCA29-A28F-4D89-92D8-7A15033F0245}"/>
              </a:ext>
            </a:extLst>
          </p:cNvPr>
          <p:cNvSpPr txBox="1">
            <a:spLocks/>
          </p:cNvSpPr>
          <p:nvPr/>
        </p:nvSpPr>
        <p:spPr>
          <a:xfrm rot="16200000">
            <a:off x="-1605060" y="3255954"/>
            <a:ext cx="5081078" cy="6517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Visuelt Bold" panose="00000800000000000000" pitchFamily="2" charset="0"/>
              </a:rPr>
              <a:t>Our Patents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283A21-8F2E-4F9D-A4E9-DA50A4D6C1D1}"/>
              </a:ext>
            </a:extLst>
          </p:cNvPr>
          <p:cNvSpPr/>
          <p:nvPr/>
        </p:nvSpPr>
        <p:spPr>
          <a:xfrm>
            <a:off x="2152040" y="1260502"/>
            <a:ext cx="5081078" cy="1313362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825500" dist="3175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CFBB-0557-4B3E-801A-AA45CBF37919}"/>
              </a:ext>
            </a:extLst>
          </p:cNvPr>
          <p:cNvSpPr/>
          <p:nvPr/>
        </p:nvSpPr>
        <p:spPr>
          <a:xfrm>
            <a:off x="3827082" y="1495091"/>
            <a:ext cx="2815110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Utility: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C398675-1874-43E1-BFBB-D137A162B6CB}"/>
              </a:ext>
            </a:extLst>
          </p:cNvPr>
          <p:cNvSpPr/>
          <p:nvPr/>
        </p:nvSpPr>
        <p:spPr>
          <a:xfrm>
            <a:off x="2152040" y="2925152"/>
            <a:ext cx="5081078" cy="1313362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825500" dist="3175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4B8BC-A8B8-4ADC-BF33-786A95B7BD39}"/>
              </a:ext>
            </a:extLst>
          </p:cNvPr>
          <p:cNvSpPr/>
          <p:nvPr/>
        </p:nvSpPr>
        <p:spPr>
          <a:xfrm>
            <a:off x="3827082" y="3159741"/>
            <a:ext cx="2815110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Process – Pulse Drying of: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4262A40-F287-408A-98C4-DE57F978BDB4}"/>
              </a:ext>
            </a:extLst>
          </p:cNvPr>
          <p:cNvSpPr/>
          <p:nvPr/>
        </p:nvSpPr>
        <p:spPr>
          <a:xfrm>
            <a:off x="2152040" y="4605986"/>
            <a:ext cx="5081078" cy="1313362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825500" dist="3175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FBF4838-B554-4580-9E42-C66ED1F6B741}"/>
              </a:ext>
            </a:extLst>
          </p:cNvPr>
          <p:cNvSpPr/>
          <p:nvPr/>
        </p:nvSpPr>
        <p:spPr>
          <a:xfrm>
            <a:off x="3827082" y="4824391"/>
            <a:ext cx="2815110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Filed; In Process:</a:t>
            </a:r>
          </a:p>
        </p:txBody>
      </p:sp>
      <p:sp>
        <p:nvSpPr>
          <p:cNvPr id="114" name="Freeform 131">
            <a:extLst>
              <a:ext uri="{FF2B5EF4-FFF2-40B4-BE49-F238E27FC236}">
                <a16:creationId xmlns:a16="http://schemas.microsoft.com/office/drawing/2014/main" id="{A82AA960-5319-40E3-9A17-3A0B677AB175}"/>
              </a:ext>
            </a:extLst>
          </p:cNvPr>
          <p:cNvSpPr>
            <a:spLocks noEditPoints="1"/>
          </p:cNvSpPr>
          <p:nvPr/>
        </p:nvSpPr>
        <p:spPr bwMode="auto">
          <a:xfrm>
            <a:off x="7127208" y="3550015"/>
            <a:ext cx="158440" cy="219504"/>
          </a:xfrm>
          <a:custGeom>
            <a:avLst/>
            <a:gdLst>
              <a:gd name="T0" fmla="*/ 78 w 160"/>
              <a:gd name="T1" fmla="*/ 0 h 224"/>
              <a:gd name="T2" fmla="*/ 4 w 160"/>
              <a:gd name="T3" fmla="*/ 56 h 224"/>
              <a:gd name="T4" fmla="*/ 0 w 160"/>
              <a:gd name="T5" fmla="*/ 79 h 224"/>
              <a:gd name="T6" fmla="*/ 27 w 160"/>
              <a:gd name="T7" fmla="*/ 134 h 224"/>
              <a:gd name="T8" fmla="*/ 30 w 160"/>
              <a:gd name="T9" fmla="*/ 137 h 224"/>
              <a:gd name="T10" fmla="*/ 48 w 160"/>
              <a:gd name="T11" fmla="*/ 166 h 224"/>
              <a:gd name="T12" fmla="*/ 48 w 160"/>
              <a:gd name="T13" fmla="*/ 212 h 224"/>
              <a:gd name="T14" fmla="*/ 60 w 160"/>
              <a:gd name="T15" fmla="*/ 224 h 224"/>
              <a:gd name="T16" fmla="*/ 98 w 160"/>
              <a:gd name="T17" fmla="*/ 224 h 224"/>
              <a:gd name="T18" fmla="*/ 108 w 160"/>
              <a:gd name="T19" fmla="*/ 212 h 224"/>
              <a:gd name="T20" fmla="*/ 108 w 160"/>
              <a:gd name="T21" fmla="*/ 168 h 224"/>
              <a:gd name="T22" fmla="*/ 126 w 160"/>
              <a:gd name="T23" fmla="*/ 141 h 224"/>
              <a:gd name="T24" fmla="*/ 143 w 160"/>
              <a:gd name="T25" fmla="*/ 125 h 224"/>
              <a:gd name="T26" fmla="*/ 156 w 160"/>
              <a:gd name="T27" fmla="*/ 101 h 224"/>
              <a:gd name="T28" fmla="*/ 160 w 160"/>
              <a:gd name="T29" fmla="*/ 77 h 224"/>
              <a:gd name="T30" fmla="*/ 78 w 160"/>
              <a:gd name="T31" fmla="*/ 0 h 224"/>
              <a:gd name="T32" fmla="*/ 100 w 160"/>
              <a:gd name="T33" fmla="*/ 212 h 224"/>
              <a:gd name="T34" fmla="*/ 98 w 160"/>
              <a:gd name="T35" fmla="*/ 216 h 224"/>
              <a:gd name="T36" fmla="*/ 60 w 160"/>
              <a:gd name="T37" fmla="*/ 216 h 224"/>
              <a:gd name="T38" fmla="*/ 56 w 160"/>
              <a:gd name="T39" fmla="*/ 212 h 224"/>
              <a:gd name="T40" fmla="*/ 56 w 160"/>
              <a:gd name="T41" fmla="*/ 208 h 224"/>
              <a:gd name="T42" fmla="*/ 100 w 160"/>
              <a:gd name="T43" fmla="*/ 208 h 224"/>
              <a:gd name="T44" fmla="*/ 100 w 160"/>
              <a:gd name="T45" fmla="*/ 200 h 224"/>
              <a:gd name="T46" fmla="*/ 56 w 160"/>
              <a:gd name="T47" fmla="*/ 200 h 224"/>
              <a:gd name="T48" fmla="*/ 56 w 160"/>
              <a:gd name="T49" fmla="*/ 192 h 224"/>
              <a:gd name="T50" fmla="*/ 100 w 160"/>
              <a:gd name="T51" fmla="*/ 192 h 224"/>
              <a:gd name="T52" fmla="*/ 100 w 160"/>
              <a:gd name="T53" fmla="*/ 212 h 224"/>
              <a:gd name="T54" fmla="*/ 148 w 160"/>
              <a:gd name="T55" fmla="*/ 99 h 224"/>
              <a:gd name="T56" fmla="*/ 136 w 160"/>
              <a:gd name="T57" fmla="*/ 120 h 224"/>
              <a:gd name="T58" fmla="*/ 121 w 160"/>
              <a:gd name="T59" fmla="*/ 134 h 224"/>
              <a:gd name="T60" fmla="*/ 120 w 160"/>
              <a:gd name="T61" fmla="*/ 134 h 224"/>
              <a:gd name="T62" fmla="*/ 100 w 160"/>
              <a:gd name="T63" fmla="*/ 167 h 224"/>
              <a:gd name="T64" fmla="*/ 100 w 160"/>
              <a:gd name="T65" fmla="*/ 184 h 224"/>
              <a:gd name="T66" fmla="*/ 56 w 160"/>
              <a:gd name="T67" fmla="*/ 184 h 224"/>
              <a:gd name="T68" fmla="*/ 56 w 160"/>
              <a:gd name="T69" fmla="*/ 166 h 224"/>
              <a:gd name="T70" fmla="*/ 56 w 160"/>
              <a:gd name="T71" fmla="*/ 165 h 224"/>
              <a:gd name="T72" fmla="*/ 35 w 160"/>
              <a:gd name="T73" fmla="*/ 131 h 224"/>
              <a:gd name="T74" fmla="*/ 32 w 160"/>
              <a:gd name="T75" fmla="*/ 128 h 224"/>
              <a:gd name="T76" fmla="*/ 8 w 160"/>
              <a:gd name="T77" fmla="*/ 79 h 224"/>
              <a:gd name="T78" fmla="*/ 11 w 160"/>
              <a:gd name="T79" fmla="*/ 58 h 224"/>
              <a:gd name="T80" fmla="*/ 78 w 160"/>
              <a:gd name="T81" fmla="*/ 8 h 224"/>
              <a:gd name="T82" fmla="*/ 152 w 160"/>
              <a:gd name="T83" fmla="*/ 77 h 224"/>
              <a:gd name="T84" fmla="*/ 148 w 160"/>
              <a:gd name="T85" fmla="*/ 99 h 224"/>
              <a:gd name="T86" fmla="*/ 80 w 160"/>
              <a:gd name="T87" fmla="*/ 75 h 224"/>
              <a:gd name="T88" fmla="*/ 60 w 160"/>
              <a:gd name="T89" fmla="*/ 95 h 224"/>
              <a:gd name="T90" fmla="*/ 76 w 160"/>
              <a:gd name="T91" fmla="*/ 115 h 224"/>
              <a:gd name="T92" fmla="*/ 76 w 160"/>
              <a:gd name="T93" fmla="*/ 160 h 224"/>
              <a:gd name="T94" fmla="*/ 84 w 160"/>
              <a:gd name="T95" fmla="*/ 160 h 224"/>
              <a:gd name="T96" fmla="*/ 84 w 160"/>
              <a:gd name="T97" fmla="*/ 115 h 224"/>
              <a:gd name="T98" fmla="*/ 101 w 160"/>
              <a:gd name="T99" fmla="*/ 95 h 224"/>
              <a:gd name="T100" fmla="*/ 80 w 160"/>
              <a:gd name="T101" fmla="*/ 75 h 224"/>
              <a:gd name="T102" fmla="*/ 84 w 160"/>
              <a:gd name="T103" fmla="*/ 108 h 224"/>
              <a:gd name="T104" fmla="*/ 84 w 160"/>
              <a:gd name="T105" fmla="*/ 96 h 224"/>
              <a:gd name="T106" fmla="*/ 76 w 160"/>
              <a:gd name="T107" fmla="*/ 96 h 224"/>
              <a:gd name="T108" fmla="*/ 76 w 160"/>
              <a:gd name="T109" fmla="*/ 108 h 224"/>
              <a:gd name="T110" fmla="*/ 67 w 160"/>
              <a:gd name="T111" fmla="*/ 95 h 224"/>
              <a:gd name="T112" fmla="*/ 80 w 160"/>
              <a:gd name="T113" fmla="*/ 82 h 224"/>
              <a:gd name="T114" fmla="*/ 93 w 160"/>
              <a:gd name="T115" fmla="*/ 95 h 224"/>
              <a:gd name="T116" fmla="*/ 84 w 160"/>
              <a:gd name="T117" fmla="*/ 108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0" h="224">
                <a:moveTo>
                  <a:pt x="78" y="0"/>
                </a:moveTo>
                <a:cubicBezTo>
                  <a:pt x="44" y="0"/>
                  <a:pt x="13" y="23"/>
                  <a:pt x="4" y="56"/>
                </a:cubicBezTo>
                <a:cubicBezTo>
                  <a:pt x="1" y="63"/>
                  <a:pt x="0" y="70"/>
                  <a:pt x="0" y="79"/>
                </a:cubicBezTo>
                <a:cubicBezTo>
                  <a:pt x="0" y="112"/>
                  <a:pt x="15" y="124"/>
                  <a:pt x="27" y="134"/>
                </a:cubicBezTo>
                <a:cubicBezTo>
                  <a:pt x="28" y="135"/>
                  <a:pt x="29" y="136"/>
                  <a:pt x="30" y="137"/>
                </a:cubicBezTo>
                <a:cubicBezTo>
                  <a:pt x="39" y="145"/>
                  <a:pt x="45" y="152"/>
                  <a:pt x="48" y="166"/>
                </a:cubicBezTo>
                <a:cubicBezTo>
                  <a:pt x="48" y="212"/>
                  <a:pt x="48" y="212"/>
                  <a:pt x="48" y="212"/>
                </a:cubicBezTo>
                <a:cubicBezTo>
                  <a:pt x="48" y="219"/>
                  <a:pt x="53" y="224"/>
                  <a:pt x="60" y="224"/>
                </a:cubicBezTo>
                <a:cubicBezTo>
                  <a:pt x="98" y="224"/>
                  <a:pt x="98" y="224"/>
                  <a:pt x="98" y="224"/>
                </a:cubicBezTo>
                <a:cubicBezTo>
                  <a:pt x="104" y="224"/>
                  <a:pt x="108" y="219"/>
                  <a:pt x="108" y="212"/>
                </a:cubicBezTo>
                <a:cubicBezTo>
                  <a:pt x="108" y="168"/>
                  <a:pt x="108" y="168"/>
                  <a:pt x="108" y="168"/>
                </a:cubicBezTo>
                <a:cubicBezTo>
                  <a:pt x="112" y="155"/>
                  <a:pt x="119" y="147"/>
                  <a:pt x="126" y="141"/>
                </a:cubicBezTo>
                <a:cubicBezTo>
                  <a:pt x="132" y="136"/>
                  <a:pt x="138" y="131"/>
                  <a:pt x="143" y="125"/>
                </a:cubicBezTo>
                <a:cubicBezTo>
                  <a:pt x="149" y="118"/>
                  <a:pt x="153" y="110"/>
                  <a:pt x="156" y="101"/>
                </a:cubicBezTo>
                <a:cubicBezTo>
                  <a:pt x="159" y="93"/>
                  <a:pt x="160" y="85"/>
                  <a:pt x="160" y="77"/>
                </a:cubicBezTo>
                <a:cubicBezTo>
                  <a:pt x="160" y="35"/>
                  <a:pt x="123" y="0"/>
                  <a:pt x="78" y="0"/>
                </a:cubicBezTo>
                <a:close/>
                <a:moveTo>
                  <a:pt x="100" y="212"/>
                </a:moveTo>
                <a:cubicBezTo>
                  <a:pt x="100" y="216"/>
                  <a:pt x="98" y="216"/>
                  <a:pt x="98" y="216"/>
                </a:cubicBezTo>
                <a:cubicBezTo>
                  <a:pt x="60" y="216"/>
                  <a:pt x="60" y="216"/>
                  <a:pt x="60" y="216"/>
                </a:cubicBezTo>
                <a:cubicBezTo>
                  <a:pt x="57" y="216"/>
                  <a:pt x="56" y="214"/>
                  <a:pt x="56" y="212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100" y="208"/>
                  <a:pt x="100" y="208"/>
                  <a:pt x="100" y="208"/>
                </a:cubicBezTo>
                <a:cubicBezTo>
                  <a:pt x="100" y="200"/>
                  <a:pt x="100" y="200"/>
                  <a:pt x="100" y="200"/>
                </a:cubicBezTo>
                <a:cubicBezTo>
                  <a:pt x="56" y="200"/>
                  <a:pt x="56" y="200"/>
                  <a:pt x="56" y="200"/>
                </a:cubicBezTo>
                <a:cubicBezTo>
                  <a:pt x="56" y="192"/>
                  <a:pt x="56" y="192"/>
                  <a:pt x="56" y="192"/>
                </a:cubicBezTo>
                <a:cubicBezTo>
                  <a:pt x="100" y="192"/>
                  <a:pt x="100" y="192"/>
                  <a:pt x="100" y="192"/>
                </a:cubicBezTo>
                <a:lnTo>
                  <a:pt x="100" y="212"/>
                </a:lnTo>
                <a:close/>
                <a:moveTo>
                  <a:pt x="148" y="99"/>
                </a:moveTo>
                <a:cubicBezTo>
                  <a:pt x="146" y="107"/>
                  <a:pt x="142" y="114"/>
                  <a:pt x="136" y="120"/>
                </a:cubicBezTo>
                <a:cubicBezTo>
                  <a:pt x="132" y="126"/>
                  <a:pt x="127" y="130"/>
                  <a:pt x="121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12" y="142"/>
                  <a:pt x="105" y="151"/>
                  <a:pt x="100" y="167"/>
                </a:cubicBezTo>
                <a:cubicBezTo>
                  <a:pt x="100" y="184"/>
                  <a:pt x="100" y="184"/>
                  <a:pt x="100" y="184"/>
                </a:cubicBezTo>
                <a:cubicBezTo>
                  <a:pt x="56" y="184"/>
                  <a:pt x="56" y="184"/>
                  <a:pt x="56" y="184"/>
                </a:cubicBezTo>
                <a:cubicBezTo>
                  <a:pt x="56" y="166"/>
                  <a:pt x="56" y="166"/>
                  <a:pt x="56" y="166"/>
                </a:cubicBezTo>
                <a:cubicBezTo>
                  <a:pt x="56" y="165"/>
                  <a:pt x="56" y="165"/>
                  <a:pt x="56" y="165"/>
                </a:cubicBezTo>
                <a:cubicBezTo>
                  <a:pt x="53" y="148"/>
                  <a:pt x="45" y="139"/>
                  <a:pt x="35" y="131"/>
                </a:cubicBezTo>
                <a:cubicBezTo>
                  <a:pt x="34" y="130"/>
                  <a:pt x="33" y="129"/>
                  <a:pt x="32" y="128"/>
                </a:cubicBezTo>
                <a:cubicBezTo>
                  <a:pt x="21" y="119"/>
                  <a:pt x="8" y="108"/>
                  <a:pt x="8" y="79"/>
                </a:cubicBezTo>
                <a:cubicBezTo>
                  <a:pt x="8" y="71"/>
                  <a:pt x="9" y="64"/>
                  <a:pt x="11" y="58"/>
                </a:cubicBezTo>
                <a:cubicBezTo>
                  <a:pt x="20" y="28"/>
                  <a:pt x="47" y="8"/>
                  <a:pt x="78" y="8"/>
                </a:cubicBezTo>
                <a:cubicBezTo>
                  <a:pt x="117" y="8"/>
                  <a:pt x="152" y="40"/>
                  <a:pt x="152" y="77"/>
                </a:cubicBezTo>
                <a:cubicBezTo>
                  <a:pt x="152" y="84"/>
                  <a:pt x="151" y="91"/>
                  <a:pt x="148" y="99"/>
                </a:cubicBezTo>
                <a:close/>
                <a:moveTo>
                  <a:pt x="80" y="75"/>
                </a:moveTo>
                <a:cubicBezTo>
                  <a:pt x="69" y="75"/>
                  <a:pt x="60" y="84"/>
                  <a:pt x="60" y="95"/>
                </a:cubicBezTo>
                <a:cubicBezTo>
                  <a:pt x="60" y="105"/>
                  <a:pt x="67" y="113"/>
                  <a:pt x="76" y="115"/>
                </a:cubicBezTo>
                <a:cubicBezTo>
                  <a:pt x="76" y="160"/>
                  <a:pt x="76" y="160"/>
                  <a:pt x="76" y="160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94" y="113"/>
                  <a:pt x="101" y="105"/>
                  <a:pt x="101" y="95"/>
                </a:cubicBezTo>
                <a:cubicBezTo>
                  <a:pt x="101" y="84"/>
                  <a:pt x="92" y="75"/>
                  <a:pt x="80" y="75"/>
                </a:cubicBezTo>
                <a:close/>
                <a:moveTo>
                  <a:pt x="84" y="108"/>
                </a:moveTo>
                <a:cubicBezTo>
                  <a:pt x="84" y="96"/>
                  <a:pt x="84" y="96"/>
                  <a:pt x="84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71" y="106"/>
                  <a:pt x="67" y="101"/>
                  <a:pt x="67" y="95"/>
                </a:cubicBezTo>
                <a:cubicBezTo>
                  <a:pt x="67" y="88"/>
                  <a:pt x="73" y="82"/>
                  <a:pt x="80" y="82"/>
                </a:cubicBezTo>
                <a:cubicBezTo>
                  <a:pt x="87" y="82"/>
                  <a:pt x="93" y="88"/>
                  <a:pt x="93" y="95"/>
                </a:cubicBezTo>
                <a:cubicBezTo>
                  <a:pt x="93" y="101"/>
                  <a:pt x="89" y="106"/>
                  <a:pt x="84" y="1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E56246-044D-4F49-9BB7-2697148F76EC}"/>
              </a:ext>
            </a:extLst>
          </p:cNvPr>
          <p:cNvSpPr/>
          <p:nvPr/>
        </p:nvSpPr>
        <p:spPr>
          <a:xfrm>
            <a:off x="3807466" y="1789448"/>
            <a:ext cx="2941699" cy="52078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Inlet Air Diode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Particle Size Control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ED4B67-9C37-4BBF-ABD3-CCF2A7CFE9B9}"/>
              </a:ext>
            </a:extLst>
          </p:cNvPr>
          <p:cNvSpPr/>
          <p:nvPr/>
        </p:nvSpPr>
        <p:spPr>
          <a:xfrm>
            <a:off x="3807466" y="3454098"/>
            <a:ext cx="2941699" cy="7423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Condensed Distiller’s Solubles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Beneficial Live Viruses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Pulse Drying of Egg Whites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FC93B2-DF99-174E-A7CA-59EF78526683}"/>
              </a:ext>
            </a:extLst>
          </p:cNvPr>
          <p:cNvSpPr/>
          <p:nvPr/>
        </p:nvSpPr>
        <p:spPr>
          <a:xfrm>
            <a:off x="3827082" y="5116986"/>
            <a:ext cx="2941699" cy="52078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Pulse Drying of Protein Isolates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Protein Extraction Methods</a:t>
            </a:r>
          </a:p>
        </p:txBody>
      </p:sp>
      <p:pic>
        <p:nvPicPr>
          <p:cNvPr id="8" name="Picture 7" descr="A picture containing indoor, person, kitchen, preparing&#10;&#10;Description automatically generated">
            <a:extLst>
              <a:ext uri="{FF2B5EF4-FFF2-40B4-BE49-F238E27FC236}">
                <a16:creationId xmlns:a16="http://schemas.microsoft.com/office/drawing/2014/main" id="{C970CCCB-67C5-7D4A-989C-566044B81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5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43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ck metal empty building">
            <a:extLst>
              <a:ext uri="{FF2B5EF4-FFF2-40B4-BE49-F238E27FC236}">
                <a16:creationId xmlns:a16="http://schemas.microsoft.com/office/drawing/2014/main" id="{63822CFB-DA0A-41A1-9813-3575AB3D69B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0D4652-114F-4A0F-ADE0-AB1485379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0000"/>
                </a:schemeClr>
              </a:gs>
              <a:gs pos="100000">
                <a:schemeClr val="tx1">
                  <a:lumMod val="85000"/>
                  <a:lumOff val="15000"/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DD83A-3F44-4E1B-8B18-3691C09AB895}"/>
              </a:ext>
            </a:extLst>
          </p:cNvPr>
          <p:cNvSpPr txBox="1"/>
          <p:nvPr/>
        </p:nvSpPr>
        <p:spPr>
          <a:xfrm>
            <a:off x="1842271" y="854953"/>
            <a:ext cx="8507458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id-ID" sz="4000" b="1" dirty="0">
                <a:solidFill>
                  <a:schemeClr val="accent1"/>
                </a:solidFill>
                <a:latin typeface="Roboto"/>
                <a:ea typeface="Open Sans Light" panose="020B0306030504020204" pitchFamily="34" charset="0"/>
                <a:cs typeface="Open Sans Light" panose="020B0306030504020204" pitchFamily="34" charset="0"/>
              </a:rPr>
              <a:t>Recent Demonstration/ Operation </a:t>
            </a:r>
          </a:p>
          <a:p>
            <a:pPr algn="ctr"/>
            <a:r>
              <a:rPr lang="id-ID" sz="4000" b="1" dirty="0">
                <a:solidFill>
                  <a:schemeClr val="accent1"/>
                </a:solidFill>
                <a:latin typeface="Roboto"/>
                <a:ea typeface="Open Sans Light" panose="020B0306030504020204" pitchFamily="34" charset="0"/>
                <a:cs typeface="Open Sans Light" panose="020B0306030504020204" pitchFamily="34" charset="0"/>
              </a:rPr>
              <a:t>Successes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87180A-ED5C-4E2C-922C-404674037C55}"/>
              </a:ext>
            </a:extLst>
          </p:cNvPr>
          <p:cNvGrpSpPr/>
          <p:nvPr/>
        </p:nvGrpSpPr>
        <p:grpSpPr>
          <a:xfrm>
            <a:off x="373526" y="6464072"/>
            <a:ext cx="3733598" cy="261610"/>
            <a:chOff x="242614" y="6328854"/>
            <a:chExt cx="3733598" cy="261610"/>
          </a:xfrm>
        </p:grpSpPr>
        <p:sp>
          <p:nvSpPr>
            <p:cNvPr id="11" name="Freeform 62">
              <a:extLst>
                <a:ext uri="{FF2B5EF4-FFF2-40B4-BE49-F238E27FC236}">
                  <a16:creationId xmlns:a16="http://schemas.microsoft.com/office/drawing/2014/main" id="{33AA5BEB-43CD-4B62-8CDB-FB4DA3417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/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B2B3E1-E1B8-4E13-A87D-3595E5C23011}"/>
                </a:ext>
              </a:extLst>
            </p:cNvPr>
            <p:cNvSpPr txBox="1"/>
            <p:nvPr/>
          </p:nvSpPr>
          <p:spPr>
            <a:xfrm>
              <a:off x="316236" y="6328854"/>
              <a:ext cx="36599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2019 |</a:t>
              </a:r>
              <a:r>
                <a:rPr lang="id-ID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PULSE Combustion Systems</a:t>
              </a:r>
              <a:endParaRPr lang="id-ID" sz="1100" b="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D3FAFDF-C590-425E-8D19-0ECAD0242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6" y="295931"/>
            <a:ext cx="1332254" cy="3397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1725FA-BF0B-42B1-9883-2BD85F8001A9}"/>
              </a:ext>
            </a:extLst>
          </p:cNvPr>
          <p:cNvSpPr txBox="1"/>
          <p:nvPr/>
        </p:nvSpPr>
        <p:spPr>
          <a:xfrm>
            <a:off x="10683875" y="6356350"/>
            <a:ext cx="1208087" cy="369332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algn="r">
              <a:defRPr>
                <a:gradFill>
                  <a:gsLst>
                    <a:gs pos="200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Lato Bold" panose="020F08020202040302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fld id="{6EB7A03D-E6A4-4E60-99C5-8EB9A621CD61}" type="slidenum">
              <a:rPr lang="id-ID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lvl="0"/>
              <a:t>14</a:t>
            </a:fld>
            <a:endParaRPr lang="id-ID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778E5-4663-334B-9F4D-E74BBBCB7246}"/>
              </a:ext>
            </a:extLst>
          </p:cNvPr>
          <p:cNvSpPr txBox="1"/>
          <p:nvPr/>
        </p:nvSpPr>
        <p:spPr>
          <a:xfrm>
            <a:off x="3957005" y="2346690"/>
            <a:ext cx="4911866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Algal Slurries (3 projects)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Egg whites, yellow, whole – Proteins &amp; Lipids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Microencapsulations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 Protein Slurries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Crystallized Acid Whey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Dairy, Non-Dairy Creamers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Minerals, Metals (Incl. Lithium Battery Powders)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Polymers, Chemicals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Nutraceuticals (Humic, Extracts)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CBD Emulsions</a:t>
            </a:r>
          </a:p>
          <a:p>
            <a:pPr>
              <a:lnSpc>
                <a:spcPct val="130000"/>
              </a:lnSpc>
            </a:pPr>
            <a:endParaRPr lang="en-US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69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9998D4-A3B2-47BE-B1FB-FC3F87ABFDC6}"/>
              </a:ext>
            </a:extLst>
          </p:cNvPr>
          <p:cNvSpPr/>
          <p:nvPr/>
        </p:nvSpPr>
        <p:spPr>
          <a:xfrm flipH="1">
            <a:off x="968174" y="2745186"/>
            <a:ext cx="2953032" cy="29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1509 W Red Baron Road, Payson, AZ 85541 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EA3416-30E9-4BF7-924A-7D7C82AA2BBC}"/>
              </a:ext>
            </a:extLst>
          </p:cNvPr>
          <p:cNvSpPr txBox="1"/>
          <p:nvPr/>
        </p:nvSpPr>
        <p:spPr>
          <a:xfrm>
            <a:off x="968176" y="2421367"/>
            <a:ext cx="175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Where to Find Us:</a:t>
            </a:r>
            <a:endParaRPr lang="id-ID" sz="1400" b="1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cs typeface="Segoe UI Ligh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2E5949-FDFA-44F2-9FB8-8AA570150C7C}"/>
              </a:ext>
            </a:extLst>
          </p:cNvPr>
          <p:cNvSpPr txBox="1"/>
          <p:nvPr/>
        </p:nvSpPr>
        <p:spPr>
          <a:xfrm>
            <a:off x="968174" y="1135535"/>
            <a:ext cx="3180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Thank You!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B1AFC0-9C8B-4ED2-82E9-136D97DE9702}"/>
              </a:ext>
            </a:extLst>
          </p:cNvPr>
          <p:cNvGrpSpPr/>
          <p:nvPr/>
        </p:nvGrpSpPr>
        <p:grpSpPr>
          <a:xfrm>
            <a:off x="1106277" y="3184436"/>
            <a:ext cx="3106543" cy="379451"/>
            <a:chOff x="12180709" y="6494117"/>
            <a:chExt cx="5231902" cy="4124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884465-3D76-4912-94E9-FB79444B18AA}"/>
                </a:ext>
              </a:extLst>
            </p:cNvPr>
            <p:cNvSpPr txBox="1"/>
            <p:nvPr/>
          </p:nvSpPr>
          <p:spPr>
            <a:xfrm>
              <a:off x="12522175" y="6494117"/>
              <a:ext cx="4890436" cy="339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(928) 472-9333</a:t>
              </a:r>
            </a:p>
          </p:txBody>
        </p:sp>
        <p:sp>
          <p:nvSpPr>
            <p:cNvPr id="32" name="Freeform 76">
              <a:extLst>
                <a:ext uri="{FF2B5EF4-FFF2-40B4-BE49-F238E27FC236}">
                  <a16:creationId xmlns:a16="http://schemas.microsoft.com/office/drawing/2014/main" id="{03A3F298-1383-452C-A5A2-F343999B4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80709" y="6616021"/>
              <a:ext cx="168407" cy="290503"/>
            </a:xfrm>
            <a:custGeom>
              <a:avLst/>
              <a:gdLst>
                <a:gd name="T0" fmla="*/ 106806 w 283"/>
                <a:gd name="T1" fmla="*/ 0 h 489"/>
                <a:gd name="T2" fmla="*/ 106806 w 283"/>
                <a:gd name="T3" fmla="*/ 0 h 489"/>
                <a:gd name="T4" fmla="*/ 19746 w 283"/>
                <a:gd name="T5" fmla="*/ 0 h 489"/>
                <a:gd name="T6" fmla="*/ 0 w 283"/>
                <a:gd name="T7" fmla="*/ 19712 h 489"/>
                <a:gd name="T8" fmla="*/ 0 w 283"/>
                <a:gd name="T9" fmla="*/ 194435 h 489"/>
                <a:gd name="T10" fmla="*/ 19746 w 283"/>
                <a:gd name="T11" fmla="*/ 218627 h 489"/>
                <a:gd name="T12" fmla="*/ 106806 w 283"/>
                <a:gd name="T13" fmla="*/ 218627 h 489"/>
                <a:gd name="T14" fmla="*/ 126551 w 283"/>
                <a:gd name="T15" fmla="*/ 194435 h 489"/>
                <a:gd name="T16" fmla="*/ 126551 w 283"/>
                <a:gd name="T17" fmla="*/ 19712 h 489"/>
                <a:gd name="T18" fmla="*/ 106806 w 283"/>
                <a:gd name="T19" fmla="*/ 0 h 489"/>
                <a:gd name="T20" fmla="*/ 63276 w 283"/>
                <a:gd name="T21" fmla="*/ 206083 h 489"/>
                <a:gd name="T22" fmla="*/ 63276 w 283"/>
                <a:gd name="T23" fmla="*/ 206083 h 489"/>
                <a:gd name="T24" fmla="*/ 47569 w 283"/>
                <a:gd name="T25" fmla="*/ 198467 h 489"/>
                <a:gd name="T26" fmla="*/ 63276 w 283"/>
                <a:gd name="T27" fmla="*/ 186371 h 489"/>
                <a:gd name="T28" fmla="*/ 78982 w 283"/>
                <a:gd name="T29" fmla="*/ 198467 h 489"/>
                <a:gd name="T30" fmla="*/ 63276 w 283"/>
                <a:gd name="T31" fmla="*/ 206083 h 489"/>
                <a:gd name="T32" fmla="*/ 110845 w 283"/>
                <a:gd name="T33" fmla="*/ 174722 h 489"/>
                <a:gd name="T34" fmla="*/ 110845 w 283"/>
                <a:gd name="T35" fmla="*/ 174722 h 489"/>
                <a:gd name="T36" fmla="*/ 15707 w 283"/>
                <a:gd name="T37" fmla="*/ 174722 h 489"/>
                <a:gd name="T38" fmla="*/ 15707 w 283"/>
                <a:gd name="T39" fmla="*/ 27776 h 489"/>
                <a:gd name="T40" fmla="*/ 110845 w 283"/>
                <a:gd name="T41" fmla="*/ 27776 h 489"/>
                <a:gd name="T42" fmla="*/ 110845 w 283"/>
                <a:gd name="T43" fmla="*/ 174722 h 4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83" h="489">
                  <a:moveTo>
                    <a:pt x="238" y="0"/>
                  </a:moveTo>
                  <a:lnTo>
                    <a:pt x="238" y="0"/>
                  </a:lnTo>
                  <a:cubicBezTo>
                    <a:pt x="44" y="0"/>
                    <a:pt x="44" y="0"/>
                    <a:pt x="44" y="0"/>
                  </a:cubicBezTo>
                  <a:cubicBezTo>
                    <a:pt x="17" y="0"/>
                    <a:pt x="0" y="18"/>
                    <a:pt x="0" y="44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0" y="460"/>
                    <a:pt x="17" y="488"/>
                    <a:pt x="44" y="488"/>
                  </a:cubicBezTo>
                  <a:cubicBezTo>
                    <a:pt x="238" y="488"/>
                    <a:pt x="238" y="488"/>
                    <a:pt x="238" y="488"/>
                  </a:cubicBezTo>
                  <a:cubicBezTo>
                    <a:pt x="265" y="488"/>
                    <a:pt x="282" y="460"/>
                    <a:pt x="282" y="434"/>
                  </a:cubicBezTo>
                  <a:cubicBezTo>
                    <a:pt x="282" y="44"/>
                    <a:pt x="282" y="44"/>
                    <a:pt x="282" y="44"/>
                  </a:cubicBezTo>
                  <a:cubicBezTo>
                    <a:pt x="282" y="18"/>
                    <a:pt x="265" y="0"/>
                    <a:pt x="238" y="0"/>
                  </a:cubicBezTo>
                  <a:close/>
                  <a:moveTo>
                    <a:pt x="141" y="460"/>
                  </a:moveTo>
                  <a:lnTo>
                    <a:pt x="141" y="460"/>
                  </a:lnTo>
                  <a:cubicBezTo>
                    <a:pt x="123" y="460"/>
                    <a:pt x="106" y="451"/>
                    <a:pt x="106" y="443"/>
                  </a:cubicBezTo>
                  <a:cubicBezTo>
                    <a:pt x="106" y="425"/>
                    <a:pt x="123" y="416"/>
                    <a:pt x="141" y="416"/>
                  </a:cubicBezTo>
                  <a:cubicBezTo>
                    <a:pt x="159" y="416"/>
                    <a:pt x="176" y="425"/>
                    <a:pt x="176" y="443"/>
                  </a:cubicBezTo>
                  <a:cubicBezTo>
                    <a:pt x="176" y="451"/>
                    <a:pt x="159" y="460"/>
                    <a:pt x="141" y="460"/>
                  </a:cubicBezTo>
                  <a:close/>
                  <a:moveTo>
                    <a:pt x="247" y="390"/>
                  </a:moveTo>
                  <a:lnTo>
                    <a:pt x="247" y="390"/>
                  </a:lnTo>
                  <a:cubicBezTo>
                    <a:pt x="35" y="390"/>
                    <a:pt x="35" y="390"/>
                    <a:pt x="35" y="390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247" y="62"/>
                    <a:pt x="247" y="62"/>
                    <a:pt x="247" y="62"/>
                  </a:cubicBezTo>
                  <a:lnTo>
                    <a:pt x="247" y="3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B1241C-7FF6-4E8F-BED4-93F3D947D119}"/>
              </a:ext>
            </a:extLst>
          </p:cNvPr>
          <p:cNvGrpSpPr/>
          <p:nvPr/>
        </p:nvGrpSpPr>
        <p:grpSpPr>
          <a:xfrm>
            <a:off x="1071435" y="3612669"/>
            <a:ext cx="3141385" cy="312137"/>
            <a:chOff x="12127029" y="7163873"/>
            <a:chExt cx="5355763" cy="3056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53B679-C0F4-43B3-B1E5-B3FFDEB49F10}"/>
                </a:ext>
              </a:extLst>
            </p:cNvPr>
            <p:cNvSpPr txBox="1"/>
            <p:nvPr/>
          </p:nvSpPr>
          <p:spPr>
            <a:xfrm>
              <a:off x="12592356" y="7163873"/>
              <a:ext cx="4890436" cy="305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inquiries@pulsedry.com</a:t>
              </a:r>
            </a:p>
          </p:txBody>
        </p:sp>
        <p:sp>
          <p:nvSpPr>
            <p:cNvPr id="35" name="Freeform 51">
              <a:extLst>
                <a:ext uri="{FF2B5EF4-FFF2-40B4-BE49-F238E27FC236}">
                  <a16:creationId xmlns:a16="http://schemas.microsoft.com/office/drawing/2014/main" id="{8B62DAFC-5CB7-47A2-B450-32E0E7515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7029" y="7261874"/>
              <a:ext cx="275767" cy="170514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7CF6106-9843-4B75-9B9F-4886C1A7CB3D}"/>
              </a:ext>
            </a:extLst>
          </p:cNvPr>
          <p:cNvSpPr txBox="1"/>
          <p:nvPr/>
        </p:nvSpPr>
        <p:spPr>
          <a:xfrm>
            <a:off x="979895" y="4125674"/>
            <a:ext cx="175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Social Media</a:t>
            </a:r>
            <a:endParaRPr lang="id-ID" sz="1400" b="1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cs typeface="Segoe UI Light" panose="020B0502040204020203" pitchFamily="34" charset="0"/>
            </a:endParaRPr>
          </a:p>
        </p:txBody>
      </p:sp>
      <p:pic>
        <p:nvPicPr>
          <p:cNvPr id="51" name="Picture Placeholder 50" descr="A close up of a map&#10;&#10;Description automatically generated">
            <a:extLst>
              <a:ext uri="{FF2B5EF4-FFF2-40B4-BE49-F238E27FC236}">
                <a16:creationId xmlns:a16="http://schemas.microsoft.com/office/drawing/2014/main" id="{12AD4C1B-C79A-E24E-8307-01E2BD3661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5200" y="8467"/>
            <a:ext cx="7426325" cy="6858000"/>
          </a:xfr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733A356-0B9F-43A1-8FE0-16E33E4D1D9C}"/>
              </a:ext>
            </a:extLst>
          </p:cNvPr>
          <p:cNvSpPr/>
          <p:nvPr/>
        </p:nvSpPr>
        <p:spPr>
          <a:xfrm>
            <a:off x="4777317" y="8467"/>
            <a:ext cx="743267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B88048-FCB5-40E6-AC8C-4222F7E8F949}"/>
              </a:ext>
            </a:extLst>
          </p:cNvPr>
          <p:cNvGrpSpPr/>
          <p:nvPr/>
        </p:nvGrpSpPr>
        <p:grpSpPr>
          <a:xfrm>
            <a:off x="7990704" y="1996358"/>
            <a:ext cx="1919732" cy="888356"/>
            <a:chOff x="5782741" y="2327657"/>
            <a:chExt cx="1919732" cy="578897"/>
          </a:xfrm>
          <a:solidFill>
            <a:schemeClr val="accent2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2976546-141E-4C10-89BE-6EA05DA6F4C4}"/>
                </a:ext>
              </a:extLst>
            </p:cNvPr>
            <p:cNvSpPr/>
            <p:nvPr/>
          </p:nvSpPr>
          <p:spPr>
            <a:xfrm>
              <a:off x="5782741" y="2327657"/>
              <a:ext cx="1919732" cy="376408"/>
            </a:xfrm>
            <a:prstGeom prst="roundRect">
              <a:avLst>
                <a:gd name="adj" fmla="val 28122"/>
              </a:avLst>
            </a:prstGeom>
            <a:grpFill/>
            <a:ln>
              <a:noFill/>
            </a:ln>
            <a:effectLst>
              <a:outerShdw blurRad="508000" dist="3683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D7ED99-7858-45E2-886C-F0DA1DF8AE3E}"/>
                </a:ext>
              </a:extLst>
            </p:cNvPr>
            <p:cNvSpPr/>
            <p:nvPr/>
          </p:nvSpPr>
          <p:spPr>
            <a:xfrm>
              <a:off x="5808653" y="2360492"/>
              <a:ext cx="1862674" cy="28110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Pulse Combustion Systems</a:t>
              </a: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734D9FD7-C65D-4AF7-8B10-3E08DCC4010F}"/>
                </a:ext>
              </a:extLst>
            </p:cNvPr>
            <p:cNvSpPr/>
            <p:nvPr/>
          </p:nvSpPr>
          <p:spPr>
            <a:xfrm rot="10800000">
              <a:off x="7248797" y="2704065"/>
              <a:ext cx="177872" cy="202489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Rectangle: Top Corners Rounded 37">
            <a:extLst>
              <a:ext uri="{FF2B5EF4-FFF2-40B4-BE49-F238E27FC236}">
                <a16:creationId xmlns:a16="http://schemas.microsoft.com/office/drawing/2014/main" id="{2782EA83-5622-403F-B955-CF0D0CAB5F3D}"/>
              </a:ext>
            </a:extLst>
          </p:cNvPr>
          <p:cNvSpPr/>
          <p:nvPr/>
        </p:nvSpPr>
        <p:spPr>
          <a:xfrm rot="5400000" flipH="1">
            <a:off x="3682345" y="2240355"/>
            <a:ext cx="4775114" cy="2602103"/>
          </a:xfrm>
          <a:prstGeom prst="round2SameRect">
            <a:avLst>
              <a:gd name="adj1" fmla="val 917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C1565E-5AB7-43FE-A3FD-7B6A2EE594A2}"/>
              </a:ext>
            </a:extLst>
          </p:cNvPr>
          <p:cNvSpPr txBox="1"/>
          <p:nvPr/>
        </p:nvSpPr>
        <p:spPr>
          <a:xfrm>
            <a:off x="10683875" y="6356350"/>
            <a:ext cx="1208087" cy="369332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algn="r">
              <a:defRPr>
                <a:gradFill>
                  <a:gsLst>
                    <a:gs pos="200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Lato Bold" panose="020F08020202040302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fld id="{6EB7A03D-E6A4-4E60-99C5-8EB9A621CD61}" type="slidenum">
              <a:rPr lang="id-ID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lvl="0"/>
              <a:t>15</a:t>
            </a:fld>
            <a:endParaRPr lang="id-ID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2" name="Freeform 114">
            <a:extLst>
              <a:ext uri="{FF2B5EF4-FFF2-40B4-BE49-F238E27FC236}">
                <a16:creationId xmlns:a16="http://schemas.microsoft.com/office/drawing/2014/main" id="{0091407A-5230-4DE8-80C0-C7005260B87B}"/>
              </a:ext>
            </a:extLst>
          </p:cNvPr>
          <p:cNvSpPr>
            <a:spLocks noEditPoints="1"/>
          </p:cNvSpPr>
          <p:nvPr/>
        </p:nvSpPr>
        <p:spPr bwMode="auto">
          <a:xfrm>
            <a:off x="5514943" y="1632495"/>
            <a:ext cx="986193" cy="914732"/>
          </a:xfrm>
          <a:custGeom>
            <a:avLst/>
            <a:gdLst>
              <a:gd name="T0" fmla="*/ 171 w 232"/>
              <a:gd name="T1" fmla="*/ 0 h 216"/>
              <a:gd name="T2" fmla="*/ 67 w 232"/>
              <a:gd name="T3" fmla="*/ 1 h 216"/>
              <a:gd name="T4" fmla="*/ 5 w 232"/>
              <a:gd name="T5" fmla="*/ 29 h 216"/>
              <a:gd name="T6" fmla="*/ 4 w 232"/>
              <a:gd name="T7" fmla="*/ 215 h 216"/>
              <a:gd name="T8" fmla="*/ 64 w 232"/>
              <a:gd name="T9" fmla="*/ 189 h 216"/>
              <a:gd name="T10" fmla="*/ 119 w 232"/>
              <a:gd name="T11" fmla="*/ 216 h 216"/>
              <a:gd name="T12" fmla="*/ 171 w 232"/>
              <a:gd name="T13" fmla="*/ 189 h 216"/>
              <a:gd name="T14" fmla="*/ 228 w 232"/>
              <a:gd name="T15" fmla="*/ 215 h 216"/>
              <a:gd name="T16" fmla="*/ 228 w 232"/>
              <a:gd name="T17" fmla="*/ 29 h 216"/>
              <a:gd name="T18" fmla="*/ 8 w 232"/>
              <a:gd name="T19" fmla="*/ 36 h 216"/>
              <a:gd name="T20" fmla="*/ 116 w 232"/>
              <a:gd name="T21" fmla="*/ 207 h 216"/>
              <a:gd name="T22" fmla="*/ 116 w 232"/>
              <a:gd name="T23" fmla="*/ 35 h 216"/>
              <a:gd name="T24" fmla="*/ 167 w 232"/>
              <a:gd name="T25" fmla="*/ 67 h 216"/>
              <a:gd name="T26" fmla="*/ 168 w 232"/>
              <a:gd name="T27" fmla="*/ 182 h 216"/>
              <a:gd name="T28" fmla="*/ 124 w 232"/>
              <a:gd name="T29" fmla="*/ 33 h 216"/>
              <a:gd name="T30" fmla="*/ 224 w 232"/>
              <a:gd name="T31" fmla="*/ 208 h 216"/>
              <a:gd name="T32" fmla="*/ 184 w 232"/>
              <a:gd name="T33" fmla="*/ 62 h 216"/>
              <a:gd name="T34" fmla="*/ 176 w 232"/>
              <a:gd name="T35" fmla="*/ 59 h 216"/>
              <a:gd name="T36" fmla="*/ 224 w 232"/>
              <a:gd name="T37" fmla="*/ 208 h 216"/>
              <a:gd name="T38" fmla="*/ 27 w 232"/>
              <a:gd name="T39" fmla="*/ 75 h 216"/>
              <a:gd name="T40" fmla="*/ 44 w 232"/>
              <a:gd name="T41" fmla="*/ 76 h 216"/>
              <a:gd name="T42" fmla="*/ 39 w 232"/>
              <a:gd name="T43" fmla="*/ 62 h 216"/>
              <a:gd name="T44" fmla="*/ 41 w 232"/>
              <a:gd name="T45" fmla="*/ 50 h 216"/>
              <a:gd name="T46" fmla="*/ 21 w 232"/>
              <a:gd name="T47" fmla="*/ 50 h 216"/>
              <a:gd name="T48" fmla="*/ 21 w 232"/>
              <a:gd name="T49" fmla="*/ 69 h 216"/>
              <a:gd name="T50" fmla="*/ 84 w 232"/>
              <a:gd name="T51" fmla="*/ 92 h 216"/>
              <a:gd name="T52" fmla="*/ 101 w 232"/>
              <a:gd name="T53" fmla="*/ 91 h 216"/>
              <a:gd name="T54" fmla="*/ 106 w 232"/>
              <a:gd name="T55" fmla="*/ 85 h 216"/>
              <a:gd name="T56" fmla="*/ 106 w 232"/>
              <a:gd name="T57" fmla="*/ 66 h 216"/>
              <a:gd name="T58" fmla="*/ 87 w 232"/>
              <a:gd name="T59" fmla="*/ 66 h 216"/>
              <a:gd name="T60" fmla="*/ 88 w 232"/>
              <a:gd name="T61" fmla="*/ 78 h 216"/>
              <a:gd name="T62" fmla="*/ 35 w 232"/>
              <a:gd name="T63" fmla="*/ 149 h 216"/>
              <a:gd name="T64" fmla="*/ 36 w 232"/>
              <a:gd name="T65" fmla="*/ 162 h 216"/>
              <a:gd name="T66" fmla="*/ 32 w 232"/>
              <a:gd name="T67" fmla="*/ 176 h 216"/>
              <a:gd name="T68" fmla="*/ 49 w 232"/>
              <a:gd name="T69" fmla="*/ 175 h 216"/>
              <a:gd name="T70" fmla="*/ 54 w 232"/>
              <a:gd name="T71" fmla="*/ 169 h 216"/>
              <a:gd name="T72" fmla="*/ 54 w 232"/>
              <a:gd name="T73" fmla="*/ 149 h 216"/>
              <a:gd name="T74" fmla="*/ 35 w 232"/>
              <a:gd name="T75" fmla="*/ 149 h 216"/>
              <a:gd name="T76" fmla="*/ 189 w 232"/>
              <a:gd name="T77" fmla="*/ 135 h 216"/>
              <a:gd name="T78" fmla="*/ 189 w 232"/>
              <a:gd name="T79" fmla="*/ 155 h 216"/>
              <a:gd name="T80" fmla="*/ 202 w 232"/>
              <a:gd name="T81" fmla="*/ 148 h 216"/>
              <a:gd name="T82" fmla="*/ 214 w 232"/>
              <a:gd name="T83" fmla="*/ 155 h 216"/>
              <a:gd name="T84" fmla="*/ 214 w 232"/>
              <a:gd name="T85" fmla="*/ 135 h 216"/>
              <a:gd name="T86" fmla="*/ 202 w 232"/>
              <a:gd name="T87" fmla="*/ 136 h 216"/>
              <a:gd name="T88" fmla="*/ 132 w 232"/>
              <a:gd name="T89" fmla="*/ 163 h 216"/>
              <a:gd name="T90" fmla="*/ 160 w 232"/>
              <a:gd name="T91" fmla="*/ 162 h 216"/>
              <a:gd name="T92" fmla="*/ 146 w 232"/>
              <a:gd name="T93" fmla="*/ 168 h 216"/>
              <a:gd name="T94" fmla="*/ 152 w 232"/>
              <a:gd name="T95" fmla="*/ 163 h 216"/>
              <a:gd name="T96" fmla="*/ 135 w 232"/>
              <a:gd name="T97" fmla="*/ 120 h 216"/>
              <a:gd name="T98" fmla="*/ 136 w 232"/>
              <a:gd name="T99" fmla="*/ 109 h 216"/>
              <a:gd name="T100" fmla="*/ 135 w 232"/>
              <a:gd name="T101" fmla="*/ 100 h 216"/>
              <a:gd name="T102" fmla="*/ 131 w 232"/>
              <a:gd name="T103" fmla="*/ 117 h 216"/>
              <a:gd name="T104" fmla="*/ 140 w 232"/>
              <a:gd name="T105" fmla="*/ 144 h 216"/>
              <a:gd name="T106" fmla="*/ 147 w 232"/>
              <a:gd name="T107" fmla="*/ 141 h 216"/>
              <a:gd name="T108" fmla="*/ 148 w 232"/>
              <a:gd name="T109" fmla="*/ 96 h 216"/>
              <a:gd name="T110" fmla="*/ 162 w 232"/>
              <a:gd name="T111" fmla="*/ 78 h 216"/>
              <a:gd name="T112" fmla="*/ 146 w 232"/>
              <a:gd name="T113" fmla="*/ 95 h 216"/>
              <a:gd name="T114" fmla="*/ 194 w 232"/>
              <a:gd name="T115" fmla="*/ 41 h 216"/>
              <a:gd name="T116" fmla="*/ 192 w 232"/>
              <a:gd name="T117" fmla="*/ 52 h 216"/>
              <a:gd name="T118" fmla="*/ 200 w 232"/>
              <a:gd name="T119" fmla="*/ 53 h 216"/>
              <a:gd name="T120" fmla="*/ 208 w 232"/>
              <a:gd name="T121" fmla="*/ 37 h 216"/>
              <a:gd name="T122" fmla="*/ 184 w 232"/>
              <a:gd name="T123" fmla="*/ 37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2" h="216">
                <a:moveTo>
                  <a:pt x="228" y="29"/>
                </a:moveTo>
                <a:cubicBezTo>
                  <a:pt x="175" y="1"/>
                  <a:pt x="175" y="1"/>
                  <a:pt x="175" y="1"/>
                </a:cubicBezTo>
                <a:cubicBezTo>
                  <a:pt x="174" y="0"/>
                  <a:pt x="173" y="0"/>
                  <a:pt x="171" y="0"/>
                </a:cubicBezTo>
                <a:cubicBezTo>
                  <a:pt x="170" y="0"/>
                  <a:pt x="169" y="0"/>
                  <a:pt x="167" y="1"/>
                </a:cubicBezTo>
                <a:cubicBezTo>
                  <a:pt x="118" y="27"/>
                  <a:pt x="118" y="27"/>
                  <a:pt x="118" y="27"/>
                </a:cubicBezTo>
                <a:cubicBezTo>
                  <a:pt x="67" y="1"/>
                  <a:pt x="67" y="1"/>
                  <a:pt x="67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2" y="0"/>
                  <a:pt x="61" y="0"/>
                  <a:pt x="60" y="1"/>
                </a:cubicBezTo>
                <a:cubicBezTo>
                  <a:pt x="5" y="29"/>
                  <a:pt x="5" y="29"/>
                  <a:pt x="5" y="29"/>
                </a:cubicBezTo>
                <a:cubicBezTo>
                  <a:pt x="2" y="30"/>
                  <a:pt x="0" y="33"/>
                  <a:pt x="0" y="36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211"/>
                  <a:pt x="2" y="213"/>
                  <a:pt x="4" y="215"/>
                </a:cubicBezTo>
                <a:cubicBezTo>
                  <a:pt x="6" y="216"/>
                  <a:pt x="7" y="216"/>
                  <a:pt x="9" y="216"/>
                </a:cubicBezTo>
                <a:cubicBezTo>
                  <a:pt x="10" y="216"/>
                  <a:pt x="11" y="216"/>
                  <a:pt x="13" y="215"/>
                </a:cubicBezTo>
                <a:cubicBezTo>
                  <a:pt x="64" y="189"/>
                  <a:pt x="64" y="189"/>
                  <a:pt x="64" y="189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6" y="216"/>
                  <a:pt x="117" y="216"/>
                  <a:pt x="118" y="216"/>
                </a:cubicBezTo>
                <a:cubicBezTo>
                  <a:pt x="119" y="216"/>
                  <a:pt x="119" y="216"/>
                  <a:pt x="119" y="216"/>
                </a:cubicBezTo>
                <a:cubicBezTo>
                  <a:pt x="120" y="216"/>
                  <a:pt x="120" y="216"/>
                  <a:pt x="120" y="216"/>
                </a:cubicBezTo>
                <a:cubicBezTo>
                  <a:pt x="121" y="216"/>
                  <a:pt x="122" y="216"/>
                  <a:pt x="123" y="215"/>
                </a:cubicBezTo>
                <a:cubicBezTo>
                  <a:pt x="171" y="189"/>
                  <a:pt x="171" y="189"/>
                  <a:pt x="171" y="189"/>
                </a:cubicBezTo>
                <a:cubicBezTo>
                  <a:pt x="220" y="215"/>
                  <a:pt x="220" y="215"/>
                  <a:pt x="220" y="215"/>
                </a:cubicBezTo>
                <a:cubicBezTo>
                  <a:pt x="221" y="216"/>
                  <a:pt x="223" y="216"/>
                  <a:pt x="224" y="216"/>
                </a:cubicBezTo>
                <a:cubicBezTo>
                  <a:pt x="225" y="216"/>
                  <a:pt x="227" y="216"/>
                  <a:pt x="228" y="215"/>
                </a:cubicBezTo>
                <a:cubicBezTo>
                  <a:pt x="231" y="213"/>
                  <a:pt x="232" y="211"/>
                  <a:pt x="232" y="208"/>
                </a:cubicBezTo>
                <a:cubicBezTo>
                  <a:pt x="232" y="36"/>
                  <a:pt x="232" y="36"/>
                  <a:pt x="232" y="36"/>
                </a:cubicBezTo>
                <a:cubicBezTo>
                  <a:pt x="232" y="33"/>
                  <a:pt x="230" y="30"/>
                  <a:pt x="228" y="29"/>
                </a:cubicBezTo>
                <a:close/>
                <a:moveTo>
                  <a:pt x="60" y="182"/>
                </a:moveTo>
                <a:cubicBezTo>
                  <a:pt x="8" y="208"/>
                  <a:pt x="8" y="208"/>
                  <a:pt x="8" y="208"/>
                </a:cubicBezTo>
                <a:cubicBezTo>
                  <a:pt x="8" y="36"/>
                  <a:pt x="8" y="36"/>
                  <a:pt x="8" y="36"/>
                </a:cubicBezTo>
                <a:cubicBezTo>
                  <a:pt x="60" y="10"/>
                  <a:pt x="60" y="10"/>
                  <a:pt x="60" y="10"/>
                </a:cubicBezTo>
                <a:lnTo>
                  <a:pt x="60" y="182"/>
                </a:lnTo>
                <a:close/>
                <a:moveTo>
                  <a:pt x="116" y="207"/>
                </a:moveTo>
                <a:cubicBezTo>
                  <a:pt x="68" y="182"/>
                  <a:pt x="68" y="182"/>
                  <a:pt x="68" y="182"/>
                </a:cubicBezTo>
                <a:cubicBezTo>
                  <a:pt x="68" y="10"/>
                  <a:pt x="68" y="10"/>
                  <a:pt x="68" y="10"/>
                </a:cubicBezTo>
                <a:cubicBezTo>
                  <a:pt x="116" y="35"/>
                  <a:pt x="116" y="35"/>
                  <a:pt x="116" y="35"/>
                </a:cubicBezTo>
                <a:lnTo>
                  <a:pt x="116" y="207"/>
                </a:lnTo>
                <a:close/>
                <a:moveTo>
                  <a:pt x="168" y="67"/>
                </a:moveTo>
                <a:cubicBezTo>
                  <a:pt x="167" y="67"/>
                  <a:pt x="167" y="67"/>
                  <a:pt x="167" y="67"/>
                </a:cubicBezTo>
                <a:cubicBezTo>
                  <a:pt x="166" y="69"/>
                  <a:pt x="166" y="71"/>
                  <a:pt x="167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8" y="182"/>
                  <a:pt x="168" y="182"/>
                  <a:pt x="168" y="182"/>
                </a:cubicBezTo>
                <a:cubicBezTo>
                  <a:pt x="124" y="205"/>
                  <a:pt x="124" y="205"/>
                  <a:pt x="124" y="205"/>
                </a:cubicBezTo>
                <a:cubicBezTo>
                  <a:pt x="124" y="33"/>
                  <a:pt x="124" y="33"/>
                  <a:pt x="124" y="33"/>
                </a:cubicBezTo>
                <a:cubicBezTo>
                  <a:pt x="124" y="33"/>
                  <a:pt x="124" y="33"/>
                  <a:pt x="124" y="33"/>
                </a:cubicBezTo>
                <a:cubicBezTo>
                  <a:pt x="168" y="10"/>
                  <a:pt x="168" y="10"/>
                  <a:pt x="168" y="10"/>
                </a:cubicBezTo>
                <a:lnTo>
                  <a:pt x="168" y="67"/>
                </a:lnTo>
                <a:close/>
                <a:moveTo>
                  <a:pt x="224" y="208"/>
                </a:moveTo>
                <a:cubicBezTo>
                  <a:pt x="176" y="183"/>
                  <a:pt x="176" y="183"/>
                  <a:pt x="176" y="183"/>
                </a:cubicBezTo>
                <a:cubicBezTo>
                  <a:pt x="176" y="70"/>
                  <a:pt x="176" y="70"/>
                  <a:pt x="176" y="70"/>
                </a:cubicBezTo>
                <a:cubicBezTo>
                  <a:pt x="184" y="62"/>
                  <a:pt x="184" y="62"/>
                  <a:pt x="184" y="62"/>
                </a:cubicBezTo>
                <a:cubicBezTo>
                  <a:pt x="186" y="60"/>
                  <a:pt x="186" y="58"/>
                  <a:pt x="184" y="56"/>
                </a:cubicBezTo>
                <a:cubicBezTo>
                  <a:pt x="183" y="55"/>
                  <a:pt x="180" y="55"/>
                  <a:pt x="178" y="56"/>
                </a:cubicBezTo>
                <a:cubicBezTo>
                  <a:pt x="176" y="59"/>
                  <a:pt x="176" y="59"/>
                  <a:pt x="176" y="59"/>
                </a:cubicBezTo>
                <a:cubicBezTo>
                  <a:pt x="176" y="10"/>
                  <a:pt x="176" y="10"/>
                  <a:pt x="176" y="10"/>
                </a:cubicBezTo>
                <a:cubicBezTo>
                  <a:pt x="224" y="36"/>
                  <a:pt x="224" y="36"/>
                  <a:pt x="224" y="36"/>
                </a:cubicBezTo>
                <a:lnTo>
                  <a:pt x="224" y="208"/>
                </a:lnTo>
                <a:close/>
                <a:moveTo>
                  <a:pt x="21" y="75"/>
                </a:moveTo>
                <a:cubicBezTo>
                  <a:pt x="22" y="76"/>
                  <a:pt x="23" y="76"/>
                  <a:pt x="24" y="76"/>
                </a:cubicBezTo>
                <a:cubicBezTo>
                  <a:pt x="25" y="76"/>
                  <a:pt x="26" y="76"/>
                  <a:pt x="27" y="75"/>
                </a:cubicBezTo>
                <a:cubicBezTo>
                  <a:pt x="34" y="68"/>
                  <a:pt x="34" y="68"/>
                  <a:pt x="34" y="68"/>
                </a:cubicBezTo>
                <a:cubicBezTo>
                  <a:pt x="41" y="75"/>
                  <a:pt x="41" y="75"/>
                  <a:pt x="41" y="75"/>
                </a:cubicBezTo>
                <a:cubicBezTo>
                  <a:pt x="42" y="76"/>
                  <a:pt x="43" y="76"/>
                  <a:pt x="44" y="76"/>
                </a:cubicBezTo>
                <a:cubicBezTo>
                  <a:pt x="45" y="76"/>
                  <a:pt x="46" y="76"/>
                  <a:pt x="46" y="75"/>
                </a:cubicBezTo>
                <a:cubicBezTo>
                  <a:pt x="48" y="74"/>
                  <a:pt x="48" y="71"/>
                  <a:pt x="46" y="69"/>
                </a:cubicBezTo>
                <a:cubicBezTo>
                  <a:pt x="39" y="62"/>
                  <a:pt x="39" y="62"/>
                  <a:pt x="39" y="62"/>
                </a:cubicBezTo>
                <a:cubicBezTo>
                  <a:pt x="46" y="55"/>
                  <a:pt x="46" y="55"/>
                  <a:pt x="46" y="55"/>
                </a:cubicBezTo>
                <a:cubicBezTo>
                  <a:pt x="48" y="54"/>
                  <a:pt x="48" y="51"/>
                  <a:pt x="46" y="50"/>
                </a:cubicBezTo>
                <a:cubicBezTo>
                  <a:pt x="45" y="48"/>
                  <a:pt x="42" y="48"/>
                  <a:pt x="41" y="50"/>
                </a:cubicBezTo>
                <a:cubicBezTo>
                  <a:pt x="34" y="57"/>
                  <a:pt x="34" y="57"/>
                  <a:pt x="34" y="57"/>
                </a:cubicBezTo>
                <a:cubicBezTo>
                  <a:pt x="27" y="50"/>
                  <a:pt x="27" y="50"/>
                  <a:pt x="27" y="50"/>
                </a:cubicBezTo>
                <a:cubicBezTo>
                  <a:pt x="25" y="48"/>
                  <a:pt x="22" y="48"/>
                  <a:pt x="21" y="50"/>
                </a:cubicBezTo>
                <a:cubicBezTo>
                  <a:pt x="19" y="51"/>
                  <a:pt x="19" y="54"/>
                  <a:pt x="21" y="55"/>
                </a:cubicBezTo>
                <a:cubicBezTo>
                  <a:pt x="28" y="62"/>
                  <a:pt x="28" y="62"/>
                  <a:pt x="28" y="62"/>
                </a:cubicBezTo>
                <a:cubicBezTo>
                  <a:pt x="21" y="69"/>
                  <a:pt x="21" y="69"/>
                  <a:pt x="21" y="69"/>
                </a:cubicBezTo>
                <a:cubicBezTo>
                  <a:pt x="19" y="71"/>
                  <a:pt x="19" y="74"/>
                  <a:pt x="21" y="75"/>
                </a:cubicBezTo>
                <a:close/>
                <a:moveTo>
                  <a:pt x="81" y="91"/>
                </a:moveTo>
                <a:cubicBezTo>
                  <a:pt x="82" y="92"/>
                  <a:pt x="83" y="92"/>
                  <a:pt x="84" y="92"/>
                </a:cubicBezTo>
                <a:cubicBezTo>
                  <a:pt x="85" y="92"/>
                  <a:pt x="86" y="92"/>
                  <a:pt x="87" y="91"/>
                </a:cubicBezTo>
                <a:cubicBezTo>
                  <a:pt x="94" y="84"/>
                  <a:pt x="94" y="84"/>
                  <a:pt x="94" y="84"/>
                </a:cubicBezTo>
                <a:cubicBezTo>
                  <a:pt x="101" y="91"/>
                  <a:pt x="101" y="91"/>
                  <a:pt x="101" y="91"/>
                </a:cubicBezTo>
                <a:cubicBezTo>
                  <a:pt x="102" y="92"/>
                  <a:pt x="103" y="92"/>
                  <a:pt x="104" y="92"/>
                </a:cubicBezTo>
                <a:cubicBezTo>
                  <a:pt x="105" y="92"/>
                  <a:pt x="106" y="92"/>
                  <a:pt x="106" y="91"/>
                </a:cubicBezTo>
                <a:cubicBezTo>
                  <a:pt x="108" y="89"/>
                  <a:pt x="108" y="87"/>
                  <a:pt x="106" y="85"/>
                </a:cubicBezTo>
                <a:cubicBezTo>
                  <a:pt x="99" y="78"/>
                  <a:pt x="99" y="78"/>
                  <a:pt x="99" y="78"/>
                </a:cubicBezTo>
                <a:cubicBezTo>
                  <a:pt x="106" y="71"/>
                  <a:pt x="106" y="71"/>
                  <a:pt x="106" y="71"/>
                </a:cubicBezTo>
                <a:cubicBezTo>
                  <a:pt x="108" y="70"/>
                  <a:pt x="108" y="67"/>
                  <a:pt x="106" y="66"/>
                </a:cubicBezTo>
                <a:cubicBezTo>
                  <a:pt x="105" y="64"/>
                  <a:pt x="102" y="64"/>
                  <a:pt x="101" y="66"/>
                </a:cubicBezTo>
                <a:cubicBezTo>
                  <a:pt x="94" y="73"/>
                  <a:pt x="94" y="73"/>
                  <a:pt x="94" y="73"/>
                </a:cubicBezTo>
                <a:cubicBezTo>
                  <a:pt x="87" y="66"/>
                  <a:pt x="87" y="66"/>
                  <a:pt x="87" y="66"/>
                </a:cubicBezTo>
                <a:cubicBezTo>
                  <a:pt x="85" y="64"/>
                  <a:pt x="82" y="64"/>
                  <a:pt x="81" y="66"/>
                </a:cubicBezTo>
                <a:cubicBezTo>
                  <a:pt x="79" y="67"/>
                  <a:pt x="79" y="70"/>
                  <a:pt x="81" y="71"/>
                </a:cubicBezTo>
                <a:cubicBezTo>
                  <a:pt x="88" y="78"/>
                  <a:pt x="88" y="78"/>
                  <a:pt x="88" y="78"/>
                </a:cubicBezTo>
                <a:cubicBezTo>
                  <a:pt x="81" y="85"/>
                  <a:pt x="81" y="85"/>
                  <a:pt x="81" y="85"/>
                </a:cubicBezTo>
                <a:cubicBezTo>
                  <a:pt x="79" y="87"/>
                  <a:pt x="79" y="89"/>
                  <a:pt x="81" y="91"/>
                </a:cubicBezTo>
                <a:close/>
                <a:moveTo>
                  <a:pt x="35" y="149"/>
                </a:moveTo>
                <a:cubicBezTo>
                  <a:pt x="33" y="148"/>
                  <a:pt x="30" y="148"/>
                  <a:pt x="29" y="149"/>
                </a:cubicBezTo>
                <a:cubicBezTo>
                  <a:pt x="27" y="151"/>
                  <a:pt x="27" y="153"/>
                  <a:pt x="29" y="155"/>
                </a:cubicBezTo>
                <a:cubicBezTo>
                  <a:pt x="36" y="162"/>
                  <a:pt x="36" y="162"/>
                  <a:pt x="36" y="162"/>
                </a:cubicBezTo>
                <a:cubicBezTo>
                  <a:pt x="29" y="169"/>
                  <a:pt x="29" y="169"/>
                  <a:pt x="29" y="169"/>
                </a:cubicBezTo>
                <a:cubicBezTo>
                  <a:pt x="27" y="170"/>
                  <a:pt x="27" y="173"/>
                  <a:pt x="29" y="175"/>
                </a:cubicBezTo>
                <a:cubicBezTo>
                  <a:pt x="30" y="175"/>
                  <a:pt x="31" y="176"/>
                  <a:pt x="32" y="176"/>
                </a:cubicBezTo>
                <a:cubicBezTo>
                  <a:pt x="33" y="176"/>
                  <a:pt x="34" y="175"/>
                  <a:pt x="35" y="175"/>
                </a:cubicBezTo>
                <a:cubicBezTo>
                  <a:pt x="42" y="167"/>
                  <a:pt x="42" y="167"/>
                  <a:pt x="42" y="167"/>
                </a:cubicBezTo>
                <a:cubicBezTo>
                  <a:pt x="49" y="175"/>
                  <a:pt x="49" y="175"/>
                  <a:pt x="49" y="175"/>
                </a:cubicBezTo>
                <a:cubicBezTo>
                  <a:pt x="50" y="175"/>
                  <a:pt x="51" y="176"/>
                  <a:pt x="52" y="176"/>
                </a:cubicBezTo>
                <a:cubicBezTo>
                  <a:pt x="53" y="176"/>
                  <a:pt x="54" y="175"/>
                  <a:pt x="54" y="175"/>
                </a:cubicBezTo>
                <a:cubicBezTo>
                  <a:pt x="56" y="173"/>
                  <a:pt x="56" y="170"/>
                  <a:pt x="54" y="169"/>
                </a:cubicBezTo>
                <a:cubicBezTo>
                  <a:pt x="47" y="162"/>
                  <a:pt x="47" y="162"/>
                  <a:pt x="47" y="162"/>
                </a:cubicBezTo>
                <a:cubicBezTo>
                  <a:pt x="54" y="155"/>
                  <a:pt x="54" y="155"/>
                  <a:pt x="54" y="155"/>
                </a:cubicBezTo>
                <a:cubicBezTo>
                  <a:pt x="56" y="153"/>
                  <a:pt x="56" y="151"/>
                  <a:pt x="54" y="149"/>
                </a:cubicBezTo>
                <a:cubicBezTo>
                  <a:pt x="53" y="148"/>
                  <a:pt x="50" y="148"/>
                  <a:pt x="49" y="149"/>
                </a:cubicBezTo>
                <a:cubicBezTo>
                  <a:pt x="42" y="156"/>
                  <a:pt x="42" y="156"/>
                  <a:pt x="42" y="156"/>
                </a:cubicBezTo>
                <a:lnTo>
                  <a:pt x="35" y="149"/>
                </a:lnTo>
                <a:close/>
                <a:moveTo>
                  <a:pt x="195" y="129"/>
                </a:moveTo>
                <a:cubicBezTo>
                  <a:pt x="193" y="128"/>
                  <a:pt x="190" y="128"/>
                  <a:pt x="189" y="129"/>
                </a:cubicBezTo>
                <a:cubicBezTo>
                  <a:pt x="187" y="131"/>
                  <a:pt x="187" y="133"/>
                  <a:pt x="189" y="135"/>
                </a:cubicBezTo>
                <a:cubicBezTo>
                  <a:pt x="196" y="142"/>
                  <a:pt x="196" y="142"/>
                  <a:pt x="196" y="142"/>
                </a:cubicBezTo>
                <a:cubicBezTo>
                  <a:pt x="189" y="149"/>
                  <a:pt x="189" y="149"/>
                  <a:pt x="189" y="149"/>
                </a:cubicBezTo>
                <a:cubicBezTo>
                  <a:pt x="187" y="151"/>
                  <a:pt x="187" y="153"/>
                  <a:pt x="189" y="155"/>
                </a:cubicBezTo>
                <a:cubicBezTo>
                  <a:pt x="190" y="155"/>
                  <a:pt x="191" y="156"/>
                  <a:pt x="192" y="156"/>
                </a:cubicBezTo>
                <a:cubicBezTo>
                  <a:pt x="193" y="156"/>
                  <a:pt x="194" y="155"/>
                  <a:pt x="195" y="155"/>
                </a:cubicBezTo>
                <a:cubicBezTo>
                  <a:pt x="202" y="148"/>
                  <a:pt x="202" y="148"/>
                  <a:pt x="202" y="148"/>
                </a:cubicBezTo>
                <a:cubicBezTo>
                  <a:pt x="209" y="155"/>
                  <a:pt x="209" y="155"/>
                  <a:pt x="209" y="155"/>
                </a:cubicBezTo>
                <a:cubicBezTo>
                  <a:pt x="210" y="155"/>
                  <a:pt x="211" y="156"/>
                  <a:pt x="212" y="156"/>
                </a:cubicBezTo>
                <a:cubicBezTo>
                  <a:pt x="213" y="156"/>
                  <a:pt x="214" y="155"/>
                  <a:pt x="214" y="155"/>
                </a:cubicBezTo>
                <a:cubicBezTo>
                  <a:pt x="216" y="153"/>
                  <a:pt x="216" y="151"/>
                  <a:pt x="214" y="149"/>
                </a:cubicBezTo>
                <a:cubicBezTo>
                  <a:pt x="207" y="142"/>
                  <a:pt x="207" y="142"/>
                  <a:pt x="207" y="142"/>
                </a:cubicBezTo>
                <a:cubicBezTo>
                  <a:pt x="214" y="135"/>
                  <a:pt x="214" y="135"/>
                  <a:pt x="214" y="135"/>
                </a:cubicBezTo>
                <a:cubicBezTo>
                  <a:pt x="216" y="133"/>
                  <a:pt x="216" y="131"/>
                  <a:pt x="214" y="129"/>
                </a:cubicBezTo>
                <a:cubicBezTo>
                  <a:pt x="213" y="128"/>
                  <a:pt x="210" y="128"/>
                  <a:pt x="209" y="129"/>
                </a:cubicBezTo>
                <a:cubicBezTo>
                  <a:pt x="202" y="136"/>
                  <a:pt x="202" y="136"/>
                  <a:pt x="202" y="136"/>
                </a:cubicBezTo>
                <a:lnTo>
                  <a:pt x="195" y="129"/>
                </a:lnTo>
                <a:close/>
                <a:moveTo>
                  <a:pt x="146" y="148"/>
                </a:moveTo>
                <a:cubicBezTo>
                  <a:pt x="138" y="148"/>
                  <a:pt x="132" y="155"/>
                  <a:pt x="132" y="163"/>
                </a:cubicBezTo>
                <a:cubicBezTo>
                  <a:pt x="132" y="170"/>
                  <a:pt x="138" y="176"/>
                  <a:pt x="146" y="176"/>
                </a:cubicBezTo>
                <a:cubicBezTo>
                  <a:pt x="146" y="176"/>
                  <a:pt x="146" y="176"/>
                  <a:pt x="146" y="176"/>
                </a:cubicBezTo>
                <a:cubicBezTo>
                  <a:pt x="154" y="176"/>
                  <a:pt x="160" y="170"/>
                  <a:pt x="160" y="162"/>
                </a:cubicBezTo>
                <a:cubicBezTo>
                  <a:pt x="160" y="155"/>
                  <a:pt x="154" y="148"/>
                  <a:pt x="146" y="148"/>
                </a:cubicBezTo>
                <a:close/>
                <a:moveTo>
                  <a:pt x="146" y="168"/>
                </a:moveTo>
                <a:cubicBezTo>
                  <a:pt x="146" y="168"/>
                  <a:pt x="146" y="168"/>
                  <a:pt x="146" y="168"/>
                </a:cubicBezTo>
                <a:cubicBezTo>
                  <a:pt x="143" y="168"/>
                  <a:pt x="140" y="166"/>
                  <a:pt x="140" y="162"/>
                </a:cubicBezTo>
                <a:cubicBezTo>
                  <a:pt x="140" y="159"/>
                  <a:pt x="143" y="156"/>
                  <a:pt x="146" y="156"/>
                </a:cubicBezTo>
                <a:cubicBezTo>
                  <a:pt x="149" y="156"/>
                  <a:pt x="152" y="159"/>
                  <a:pt x="152" y="163"/>
                </a:cubicBezTo>
                <a:cubicBezTo>
                  <a:pt x="152" y="166"/>
                  <a:pt x="149" y="168"/>
                  <a:pt x="146" y="168"/>
                </a:cubicBezTo>
                <a:close/>
                <a:moveTo>
                  <a:pt x="131" y="117"/>
                </a:moveTo>
                <a:cubicBezTo>
                  <a:pt x="131" y="119"/>
                  <a:pt x="133" y="120"/>
                  <a:pt x="135" y="120"/>
                </a:cubicBezTo>
                <a:cubicBezTo>
                  <a:pt x="135" y="120"/>
                  <a:pt x="135" y="120"/>
                  <a:pt x="136" y="120"/>
                </a:cubicBezTo>
                <a:cubicBezTo>
                  <a:pt x="138" y="119"/>
                  <a:pt x="139" y="117"/>
                  <a:pt x="138" y="115"/>
                </a:cubicBezTo>
                <a:cubicBezTo>
                  <a:pt x="136" y="109"/>
                  <a:pt x="136" y="109"/>
                  <a:pt x="136" y="109"/>
                </a:cubicBezTo>
                <a:cubicBezTo>
                  <a:pt x="140" y="106"/>
                  <a:pt x="140" y="106"/>
                  <a:pt x="140" y="106"/>
                </a:cubicBezTo>
                <a:cubicBezTo>
                  <a:pt x="142" y="104"/>
                  <a:pt x="142" y="102"/>
                  <a:pt x="140" y="100"/>
                </a:cubicBezTo>
                <a:cubicBezTo>
                  <a:pt x="139" y="98"/>
                  <a:pt x="136" y="98"/>
                  <a:pt x="135" y="100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28" y="107"/>
                  <a:pt x="127" y="109"/>
                  <a:pt x="128" y="110"/>
                </a:cubicBezTo>
                <a:lnTo>
                  <a:pt x="131" y="117"/>
                </a:lnTo>
                <a:close/>
                <a:moveTo>
                  <a:pt x="140" y="131"/>
                </a:moveTo>
                <a:cubicBezTo>
                  <a:pt x="138" y="132"/>
                  <a:pt x="136" y="134"/>
                  <a:pt x="137" y="136"/>
                </a:cubicBezTo>
                <a:cubicBezTo>
                  <a:pt x="140" y="144"/>
                  <a:pt x="140" y="144"/>
                  <a:pt x="140" y="144"/>
                </a:cubicBezTo>
                <a:cubicBezTo>
                  <a:pt x="140" y="145"/>
                  <a:pt x="142" y="146"/>
                  <a:pt x="144" y="146"/>
                </a:cubicBezTo>
                <a:cubicBezTo>
                  <a:pt x="144" y="146"/>
                  <a:pt x="144" y="146"/>
                  <a:pt x="145" y="146"/>
                </a:cubicBezTo>
                <a:cubicBezTo>
                  <a:pt x="147" y="146"/>
                  <a:pt x="148" y="143"/>
                  <a:pt x="147" y="141"/>
                </a:cubicBezTo>
                <a:cubicBezTo>
                  <a:pt x="145" y="134"/>
                  <a:pt x="145" y="134"/>
                  <a:pt x="145" y="134"/>
                </a:cubicBezTo>
                <a:cubicBezTo>
                  <a:pt x="144" y="132"/>
                  <a:pt x="142" y="130"/>
                  <a:pt x="140" y="131"/>
                </a:cubicBezTo>
                <a:close/>
                <a:moveTo>
                  <a:pt x="148" y="96"/>
                </a:moveTo>
                <a:cubicBezTo>
                  <a:pt x="149" y="96"/>
                  <a:pt x="150" y="96"/>
                  <a:pt x="151" y="95"/>
                </a:cubicBezTo>
                <a:cubicBezTo>
                  <a:pt x="162" y="84"/>
                  <a:pt x="162" y="84"/>
                  <a:pt x="162" y="84"/>
                </a:cubicBezTo>
                <a:cubicBezTo>
                  <a:pt x="164" y="82"/>
                  <a:pt x="164" y="80"/>
                  <a:pt x="162" y="78"/>
                </a:cubicBezTo>
                <a:cubicBezTo>
                  <a:pt x="161" y="77"/>
                  <a:pt x="158" y="77"/>
                  <a:pt x="157" y="78"/>
                </a:cubicBezTo>
                <a:cubicBezTo>
                  <a:pt x="146" y="89"/>
                  <a:pt x="146" y="89"/>
                  <a:pt x="146" y="89"/>
                </a:cubicBezTo>
                <a:cubicBezTo>
                  <a:pt x="144" y="91"/>
                  <a:pt x="144" y="93"/>
                  <a:pt x="146" y="95"/>
                </a:cubicBezTo>
                <a:cubicBezTo>
                  <a:pt x="146" y="96"/>
                  <a:pt x="147" y="96"/>
                  <a:pt x="148" y="96"/>
                </a:cubicBezTo>
                <a:close/>
                <a:moveTo>
                  <a:pt x="188" y="41"/>
                </a:moveTo>
                <a:cubicBezTo>
                  <a:pt x="194" y="41"/>
                  <a:pt x="194" y="41"/>
                  <a:pt x="194" y="41"/>
                </a:cubicBezTo>
                <a:cubicBezTo>
                  <a:pt x="189" y="46"/>
                  <a:pt x="189" y="46"/>
                  <a:pt x="189" y="46"/>
                </a:cubicBezTo>
                <a:cubicBezTo>
                  <a:pt x="188" y="47"/>
                  <a:pt x="188" y="50"/>
                  <a:pt x="189" y="51"/>
                </a:cubicBezTo>
                <a:cubicBezTo>
                  <a:pt x="190" y="52"/>
                  <a:pt x="191" y="52"/>
                  <a:pt x="192" y="52"/>
                </a:cubicBezTo>
                <a:cubicBezTo>
                  <a:pt x="193" y="52"/>
                  <a:pt x="194" y="52"/>
                  <a:pt x="195" y="51"/>
                </a:cubicBezTo>
                <a:cubicBezTo>
                  <a:pt x="200" y="46"/>
                  <a:pt x="200" y="46"/>
                  <a:pt x="200" y="46"/>
                </a:cubicBezTo>
                <a:cubicBezTo>
                  <a:pt x="200" y="53"/>
                  <a:pt x="200" y="53"/>
                  <a:pt x="200" y="53"/>
                </a:cubicBezTo>
                <a:cubicBezTo>
                  <a:pt x="200" y="55"/>
                  <a:pt x="202" y="57"/>
                  <a:pt x="204" y="57"/>
                </a:cubicBezTo>
                <a:cubicBezTo>
                  <a:pt x="206" y="57"/>
                  <a:pt x="208" y="55"/>
                  <a:pt x="208" y="53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8" y="35"/>
                  <a:pt x="206" y="33"/>
                  <a:pt x="204" y="33"/>
                </a:cubicBezTo>
                <a:cubicBezTo>
                  <a:pt x="188" y="33"/>
                  <a:pt x="188" y="33"/>
                  <a:pt x="188" y="33"/>
                </a:cubicBezTo>
                <a:cubicBezTo>
                  <a:pt x="186" y="33"/>
                  <a:pt x="184" y="35"/>
                  <a:pt x="184" y="37"/>
                </a:cubicBezTo>
                <a:cubicBezTo>
                  <a:pt x="184" y="39"/>
                  <a:pt x="186" y="41"/>
                  <a:pt x="188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8AA5EB-D5F3-4BC0-89F8-8616A9535834}"/>
              </a:ext>
            </a:extLst>
          </p:cNvPr>
          <p:cNvSpPr txBox="1"/>
          <p:nvPr/>
        </p:nvSpPr>
        <p:spPr>
          <a:xfrm>
            <a:off x="5089399" y="3043915"/>
            <a:ext cx="1837281" cy="110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Visitors are always welcome, get in touch and we’d love to show you around! 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D0E1EE1-9AE5-A349-A222-6EB011457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34" y="4574717"/>
            <a:ext cx="177800" cy="19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A67E0-A816-1149-9B0B-DEE87406D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55" y="4961829"/>
            <a:ext cx="214508" cy="2014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CEA13C-725F-DF43-9731-73626BE419E9}"/>
              </a:ext>
            </a:extLst>
          </p:cNvPr>
          <p:cNvSpPr/>
          <p:nvPr/>
        </p:nvSpPr>
        <p:spPr>
          <a:xfrm>
            <a:off x="1233184" y="4519319"/>
            <a:ext cx="9659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Linkedin</a:t>
            </a:r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D41FA8-79CC-D042-A87C-D2A90E98E182}"/>
              </a:ext>
            </a:extLst>
          </p:cNvPr>
          <p:cNvSpPr/>
          <p:nvPr/>
        </p:nvSpPr>
        <p:spPr>
          <a:xfrm>
            <a:off x="1233184" y="490648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6"/>
              </a:rPr>
              <a:t>Facebook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4479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DCADA3C-E9D3-4E43-A05A-E309E97AE559}"/>
              </a:ext>
            </a:extLst>
          </p:cNvPr>
          <p:cNvSpPr txBox="1"/>
          <p:nvPr/>
        </p:nvSpPr>
        <p:spPr>
          <a:xfrm>
            <a:off x="1094136" y="999301"/>
            <a:ext cx="4668337" cy="59202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About The Company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F16B47-F8D3-474B-8391-EBD0B3025589}"/>
              </a:ext>
            </a:extLst>
          </p:cNvPr>
          <p:cNvSpPr txBox="1"/>
          <p:nvPr/>
        </p:nvSpPr>
        <p:spPr>
          <a:xfrm>
            <a:off x="1290206" y="4452313"/>
            <a:ext cx="108470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id-ID"/>
            </a:defPPr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Nexa Bold" panose="02000000000000000000" pitchFamily="50" charset="0"/>
                <a:cs typeface="Poppins Light" panose="00000400000000000000" pitchFamily="2" charset="0"/>
              </a:defRPr>
            </a:lvl1pPr>
          </a:lstStyle>
          <a:p>
            <a:pPr algn="ctr"/>
            <a:r>
              <a:rPr lang="en-US" sz="4800" spc="300" dirty="0">
                <a:latin typeface="Roboto"/>
              </a:rPr>
              <a:t>21</a:t>
            </a:r>
            <a:endParaRPr lang="id-ID" sz="4800" spc="300" dirty="0">
              <a:latin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AB6DA6-82D3-4F67-8710-8B7E225B265A}"/>
              </a:ext>
            </a:extLst>
          </p:cNvPr>
          <p:cNvSpPr txBox="1"/>
          <p:nvPr/>
        </p:nvSpPr>
        <p:spPr>
          <a:xfrm>
            <a:off x="1188238" y="5212258"/>
            <a:ext cx="1288637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id-ID"/>
            </a:defPPr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Nexa Bold" panose="02000000000000000000" pitchFamily="50" charset="0"/>
                <a:cs typeface="Poppins Light" panose="00000400000000000000" pitchFamily="2" charset="0"/>
              </a:defRPr>
            </a:lvl1pPr>
          </a:lstStyle>
          <a:p>
            <a:pPr algn="ctr"/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YEARS EXPERIENCE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54E1CE-F006-4498-A8C4-85E01954DDC8}"/>
              </a:ext>
            </a:extLst>
          </p:cNvPr>
          <p:cNvSpPr/>
          <p:nvPr/>
        </p:nvSpPr>
        <p:spPr>
          <a:xfrm>
            <a:off x="1105714" y="4331921"/>
            <a:ext cx="1453684" cy="1462394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200" spc="300" dirty="0">
              <a:latin typeface="Exo Light" panose="000004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60695A-FDB9-4FAE-AEE9-2740CC9A4B60}"/>
              </a:ext>
            </a:extLst>
          </p:cNvPr>
          <p:cNvSpPr txBox="1"/>
          <p:nvPr/>
        </p:nvSpPr>
        <p:spPr>
          <a:xfrm>
            <a:off x="3069170" y="5281597"/>
            <a:ext cx="4360330" cy="127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300,000 hours of Pulse Dryer operations</a:t>
            </a:r>
          </a:p>
          <a:p>
            <a:pPr marL="171450" indent="-1714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25 custom Pulse units sold</a:t>
            </a:r>
          </a:p>
          <a:p>
            <a:pPr marL="171450" indent="-1714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400 truckloads tolled</a:t>
            </a:r>
          </a:p>
          <a:p>
            <a:pPr marL="171450" indent="-1714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20,000 SF facility in Payson, AZ</a:t>
            </a:r>
          </a:p>
          <a:p>
            <a:pPr marL="171450" indent="-1714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Pilot Dryer installed for product demos and development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42F40F-D7C1-434B-A2DF-4B70396B1077}"/>
              </a:ext>
            </a:extLst>
          </p:cNvPr>
          <p:cNvSpPr txBox="1"/>
          <p:nvPr/>
        </p:nvSpPr>
        <p:spPr>
          <a:xfrm>
            <a:off x="3069170" y="4331921"/>
            <a:ext cx="3941230" cy="982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just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Pulse Combustion Systems (PCS) Is The Industry Leader in Advanced Spray Dry Technology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9789419-E579-4F32-AEA5-3C0238FB7712}"/>
              </a:ext>
            </a:extLst>
          </p:cNvPr>
          <p:cNvSpPr/>
          <p:nvPr/>
        </p:nvSpPr>
        <p:spPr>
          <a:xfrm>
            <a:off x="8096577" y="3688309"/>
            <a:ext cx="2443086" cy="2298834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270000" dist="3175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55FED6-DD17-4F3E-A7D9-C52BF4DB7F3B}"/>
              </a:ext>
            </a:extLst>
          </p:cNvPr>
          <p:cNvSpPr txBox="1"/>
          <p:nvPr/>
        </p:nvSpPr>
        <p:spPr>
          <a:xfrm>
            <a:off x="8820228" y="4295037"/>
            <a:ext cx="995786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id-ID" sz="2800" b="1" dirty="0">
                <a:solidFill>
                  <a:schemeClr val="bg1"/>
                </a:solidFill>
                <a:latin typeface="Roboto"/>
              </a:rPr>
              <a:t>250+</a:t>
            </a:r>
            <a:endParaRPr lang="en-US" sz="2800" b="1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07E54A-7B17-4E92-A6BE-56CE01E05624}"/>
              </a:ext>
            </a:extLst>
          </p:cNvPr>
          <p:cNvSpPr txBox="1"/>
          <p:nvPr/>
        </p:nvSpPr>
        <p:spPr>
          <a:xfrm>
            <a:off x="8337208" y="4934068"/>
            <a:ext cx="196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PCS Technology has produced superior results over traditional spray drying in all product categories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D0964C-8A11-4214-8C3A-1241A75D7825}"/>
              </a:ext>
            </a:extLst>
          </p:cNvPr>
          <p:cNvSpPr txBox="1"/>
          <p:nvPr/>
        </p:nvSpPr>
        <p:spPr>
          <a:xfrm>
            <a:off x="8159801" y="3902226"/>
            <a:ext cx="2316660" cy="27699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Roboto"/>
              </a:rPr>
              <a:t>Products Formulated and Dried</a:t>
            </a:r>
            <a:endParaRPr lang="en-US" sz="1200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7" name="Picture Placeholder 6" descr="A car parked in a parking lot&#10;&#10;Description automatically generated">
            <a:extLst>
              <a:ext uri="{FF2B5EF4-FFF2-40B4-BE49-F238E27FC236}">
                <a16:creationId xmlns:a16="http://schemas.microsoft.com/office/drawing/2014/main" id="{5AB39853-9DA9-0D4E-A3E0-9A845EB777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4136" y="1862573"/>
            <a:ext cx="10003728" cy="2029180"/>
          </a:xfrm>
        </p:spPr>
      </p:pic>
    </p:spTree>
    <p:extLst>
      <p:ext uri="{BB962C8B-B14F-4D97-AF65-F5344CB8AC3E}">
        <p14:creationId xmlns:p14="http://schemas.microsoft.com/office/powerpoint/2010/main" val="366624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05AD9D-7184-41DD-80ED-EBE72FBAC552}"/>
              </a:ext>
            </a:extLst>
          </p:cNvPr>
          <p:cNvSpPr/>
          <p:nvPr/>
        </p:nvSpPr>
        <p:spPr>
          <a:xfrm>
            <a:off x="7181101" y="3169557"/>
            <a:ext cx="3862493" cy="3150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Slides to Review: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Our Team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Services We Offer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Our Dryers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Technology Overview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Pulse Drying Basics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Comparison to Conventional Spray Drying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Advantages of Gas Dynamic Atomization and Rapid Drying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Patents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Recent Successes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0A9C3-B630-4FA4-B9E4-33F8DEE5CE5B}"/>
              </a:ext>
            </a:extLst>
          </p:cNvPr>
          <p:cNvSpPr txBox="1"/>
          <p:nvPr/>
        </p:nvSpPr>
        <p:spPr>
          <a:xfrm>
            <a:off x="7181102" y="1270755"/>
            <a:ext cx="3827512" cy="71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Our Vision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049DA-148C-47C9-9F94-FE2CCB731FF3}"/>
              </a:ext>
            </a:extLst>
          </p:cNvPr>
          <p:cNvSpPr/>
          <p:nvPr/>
        </p:nvSpPr>
        <p:spPr>
          <a:xfrm>
            <a:off x="7181101" y="1903351"/>
            <a:ext cx="4001249" cy="119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Our vision at Pulse Combustion Systems is to work closely with our customers to solve their industrial drying challenges through the application of advance pulse technology.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6A043-2D06-4619-ABE5-B09F516EE184}"/>
              </a:ext>
            </a:extLst>
          </p:cNvPr>
          <p:cNvGrpSpPr/>
          <p:nvPr/>
        </p:nvGrpSpPr>
        <p:grpSpPr>
          <a:xfrm>
            <a:off x="373526" y="6464072"/>
            <a:ext cx="3733598" cy="261610"/>
            <a:chOff x="242614" y="6328854"/>
            <a:chExt cx="3733598" cy="261610"/>
          </a:xfrm>
        </p:grpSpPr>
        <p:sp>
          <p:nvSpPr>
            <p:cNvPr id="10" name="Freeform 62">
              <a:extLst>
                <a:ext uri="{FF2B5EF4-FFF2-40B4-BE49-F238E27FC236}">
                  <a16:creationId xmlns:a16="http://schemas.microsoft.com/office/drawing/2014/main" id="{230D645E-63DB-4C96-8888-7CBAADE21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/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576944-3586-4B9B-BEF3-4C15A88B89DA}"/>
                </a:ext>
              </a:extLst>
            </p:cNvPr>
            <p:cNvSpPr txBox="1"/>
            <p:nvPr/>
          </p:nvSpPr>
          <p:spPr>
            <a:xfrm>
              <a:off x="316236" y="6328854"/>
              <a:ext cx="36599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2019 |</a:t>
              </a:r>
              <a:r>
                <a:rPr lang="id-ID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PULSE Combustion Systems</a:t>
              </a:r>
              <a:endParaRPr lang="id-ID" sz="1100" b="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7" name="Picture Placeholder 16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615B45AB-3E17-0A49-8BF0-E557127C8B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5" r="16725"/>
          <a:stretch>
            <a:fillRect/>
          </a:stretch>
        </p:blipFill>
        <p:spPr>
          <a:xfrm>
            <a:off x="-8389" y="-2914"/>
            <a:ext cx="6572250" cy="6858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DD8850-B93E-4858-B736-929550EE2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6" y="295931"/>
            <a:ext cx="1332254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48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C7BD783-2475-44EB-952F-4D3B5E220416}"/>
              </a:ext>
            </a:extLst>
          </p:cNvPr>
          <p:cNvSpPr/>
          <p:nvPr/>
        </p:nvSpPr>
        <p:spPr>
          <a:xfrm>
            <a:off x="3491764" y="2007333"/>
            <a:ext cx="2272574" cy="3598862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F5BA71-0600-4F89-A05A-757C081E16E8}"/>
              </a:ext>
            </a:extLst>
          </p:cNvPr>
          <p:cNvSpPr/>
          <p:nvPr/>
        </p:nvSpPr>
        <p:spPr>
          <a:xfrm>
            <a:off x="558211" y="1993878"/>
            <a:ext cx="2272574" cy="3598862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200" spc="300" dirty="0">
              <a:latin typeface="Exo Light" panose="000004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3CA998-C06D-49CD-91A9-34717F2B5D5A}"/>
              </a:ext>
            </a:extLst>
          </p:cNvPr>
          <p:cNvSpPr txBox="1"/>
          <p:nvPr/>
        </p:nvSpPr>
        <p:spPr>
          <a:xfrm>
            <a:off x="1061538" y="4666496"/>
            <a:ext cx="1258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Roboto"/>
                <a:cs typeface="Segoe UI" panose="020B0502040204020203" pitchFamily="34" charset="0"/>
              </a:rPr>
              <a:t>Jim Rehkopf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B4E70-3219-46D3-B1E9-A14D97F6F33D}"/>
              </a:ext>
            </a:extLst>
          </p:cNvPr>
          <p:cNvSpPr txBox="1"/>
          <p:nvPr/>
        </p:nvSpPr>
        <p:spPr>
          <a:xfrm>
            <a:off x="1325682" y="5022247"/>
            <a:ext cx="730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Founder</a:t>
            </a:r>
            <a:endParaRPr lang="en-US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BD475-B3C1-4F0B-BE3C-22C60384E436}"/>
              </a:ext>
            </a:extLst>
          </p:cNvPr>
          <p:cNvSpPr txBox="1"/>
          <p:nvPr/>
        </p:nvSpPr>
        <p:spPr>
          <a:xfrm>
            <a:off x="3777392" y="4676191"/>
            <a:ext cx="1548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" panose="020B0502040204020203" pitchFamily="34" charset="0"/>
              </a:rPr>
              <a:t>Hendrik Grobler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BDD11-5D85-4D20-9AE3-A94EF873EE18}"/>
              </a:ext>
            </a:extLst>
          </p:cNvPr>
          <p:cNvSpPr txBox="1"/>
          <p:nvPr/>
        </p:nvSpPr>
        <p:spPr>
          <a:xfrm>
            <a:off x="3706539" y="5022247"/>
            <a:ext cx="1690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Chief Operations Officer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082DC4-D7C0-4007-A842-FBBB52E6F2F0}"/>
              </a:ext>
            </a:extLst>
          </p:cNvPr>
          <p:cNvSpPr txBox="1"/>
          <p:nvPr/>
        </p:nvSpPr>
        <p:spPr>
          <a:xfrm>
            <a:off x="2039007" y="1515405"/>
            <a:ext cx="8113986" cy="3130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Years of experience to leverage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D5BED4-A6F1-4B5F-B356-594668F28D5D}"/>
              </a:ext>
            </a:extLst>
          </p:cNvPr>
          <p:cNvSpPr txBox="1"/>
          <p:nvPr/>
        </p:nvSpPr>
        <p:spPr>
          <a:xfrm>
            <a:off x="4943570" y="704850"/>
            <a:ext cx="2304863" cy="64633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id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Poppins Light" panose="00000400000000000000" pitchFamily="2" charset="0"/>
              </a:rPr>
              <a:t>Our Team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15CAE1-E653-DA44-937A-E9388019F81D}"/>
              </a:ext>
            </a:extLst>
          </p:cNvPr>
          <p:cNvSpPr/>
          <p:nvPr/>
        </p:nvSpPr>
        <p:spPr>
          <a:xfrm>
            <a:off x="6429768" y="1996814"/>
            <a:ext cx="2272574" cy="3598862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FAF23D-BA1B-CA46-A3EB-FDABF2F05B34}"/>
              </a:ext>
            </a:extLst>
          </p:cNvPr>
          <p:cNvSpPr txBox="1"/>
          <p:nvPr/>
        </p:nvSpPr>
        <p:spPr>
          <a:xfrm>
            <a:off x="6833621" y="4674648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" panose="020B0502040204020203" pitchFamily="34" charset="0"/>
              </a:rPr>
              <a:t>Marius Grobler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C18D5D-5264-E947-86E7-963BFB31643F}"/>
              </a:ext>
            </a:extLst>
          </p:cNvPr>
          <p:cNvSpPr txBox="1"/>
          <p:nvPr/>
        </p:nvSpPr>
        <p:spPr>
          <a:xfrm>
            <a:off x="6980296" y="4983968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VP: Engineering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78C8AF-988A-DE4D-A42C-CBCBC48B63B8}"/>
              </a:ext>
            </a:extLst>
          </p:cNvPr>
          <p:cNvSpPr/>
          <p:nvPr/>
        </p:nvSpPr>
        <p:spPr>
          <a:xfrm>
            <a:off x="9361959" y="1992662"/>
            <a:ext cx="2272574" cy="3598862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CDB8FC-AE72-3D42-AC6C-2D521FA9337A}"/>
              </a:ext>
            </a:extLst>
          </p:cNvPr>
          <p:cNvSpPr txBox="1"/>
          <p:nvPr/>
        </p:nvSpPr>
        <p:spPr>
          <a:xfrm>
            <a:off x="9794367" y="4669582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" panose="020B0502040204020203" pitchFamily="34" charset="0"/>
              </a:rPr>
              <a:t>Brian Rehkopf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EF6F49-EB42-1B40-B651-92E9E5CA87D1}"/>
              </a:ext>
            </a:extLst>
          </p:cNvPr>
          <p:cNvSpPr txBox="1"/>
          <p:nvPr/>
        </p:nvSpPr>
        <p:spPr>
          <a:xfrm>
            <a:off x="9575781" y="4984532"/>
            <a:ext cx="1844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VP: Business Development</a:t>
            </a:r>
          </a:p>
        </p:txBody>
      </p:sp>
      <p:pic>
        <p:nvPicPr>
          <p:cNvPr id="10" name="Picture Placeholder 9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43A8509F-59B6-CF49-9FBB-1674722636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r="16319"/>
          <a:stretch>
            <a:fillRect/>
          </a:stretch>
        </p:blipFill>
        <p:spPr>
          <a:xfrm>
            <a:off x="558211" y="1989462"/>
            <a:ext cx="2265892" cy="2240971"/>
          </a:xfrm>
        </p:spPr>
      </p:pic>
      <p:pic>
        <p:nvPicPr>
          <p:cNvPr id="15" name="Picture Placeholder 14" descr="A person wearing a blue shirt&#10;&#10;Description automatically generated">
            <a:extLst>
              <a:ext uri="{FF2B5EF4-FFF2-40B4-BE49-F238E27FC236}">
                <a16:creationId xmlns:a16="http://schemas.microsoft.com/office/drawing/2014/main" id="{12C7FB4A-3855-444B-96D2-1BB47D554A0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r="16297"/>
          <a:stretch>
            <a:fillRect/>
          </a:stretch>
        </p:blipFill>
        <p:spPr>
          <a:xfrm>
            <a:off x="3489533" y="2006296"/>
            <a:ext cx="2291640" cy="2252739"/>
          </a:xfrm>
        </p:spPr>
      </p:pic>
      <p:pic>
        <p:nvPicPr>
          <p:cNvPr id="23" name="Picture Placeholder 2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01105B5-AAD7-A045-9E87-878AAB4512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r="16297"/>
          <a:stretch>
            <a:fillRect/>
          </a:stretch>
        </p:blipFill>
        <p:spPr>
          <a:xfrm>
            <a:off x="6424086" y="1996814"/>
            <a:ext cx="2284469" cy="2260091"/>
          </a:xfrm>
        </p:spPr>
      </p:pic>
      <p:pic>
        <p:nvPicPr>
          <p:cNvPr id="73" name="Picture Placeholder 7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E9BC3D2-57C9-6140-9797-4300CB3EFB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r="16319"/>
          <a:stretch>
            <a:fillRect/>
          </a:stretch>
        </p:blipFill>
        <p:spPr>
          <a:xfrm>
            <a:off x="9357639" y="1992663"/>
            <a:ext cx="2284468" cy="2264242"/>
          </a:xfrm>
        </p:spPr>
      </p:pic>
    </p:spTree>
    <p:extLst>
      <p:ext uri="{BB962C8B-B14F-4D97-AF65-F5344CB8AC3E}">
        <p14:creationId xmlns:p14="http://schemas.microsoft.com/office/powerpoint/2010/main" val="423926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C161CF-E6F9-47AF-B45B-4A99E1A596C7}"/>
              </a:ext>
            </a:extLst>
          </p:cNvPr>
          <p:cNvSpPr txBox="1"/>
          <p:nvPr/>
        </p:nvSpPr>
        <p:spPr>
          <a:xfrm>
            <a:off x="5297423" y="3593268"/>
            <a:ext cx="286153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Open Sans Light" panose="020B0306030504020204" pitchFamily="34" charset="0"/>
                <a:cs typeface="Open Sans Light" panose="020B0306030504020204" pitchFamily="34" charset="0"/>
              </a:rPr>
              <a:t>01 </a:t>
            </a:r>
            <a:r>
              <a: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Open Sans Light" panose="020B0306030504020204" pitchFamily="34" charset="0"/>
                <a:cs typeface="Open Sans Light" panose="020B0306030504020204" pitchFamily="34" charset="0"/>
              </a:rPr>
              <a:t>/ </a:t>
            </a:r>
            <a:r>
              <a:rPr lang="id-ID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Open Sans Light" panose="020B0306030504020204" pitchFamily="34" charset="0"/>
                <a:cs typeface="Open Sans Light" panose="020B0306030504020204" pitchFamily="34" charset="0"/>
              </a:rPr>
              <a:t>Product Development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829E59-6391-48C5-9B55-F64B345D1734}"/>
              </a:ext>
            </a:extLst>
          </p:cNvPr>
          <p:cNvSpPr/>
          <p:nvPr/>
        </p:nvSpPr>
        <p:spPr>
          <a:xfrm>
            <a:off x="5297422" y="4433071"/>
            <a:ext cx="2861533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PCS will start fresh on your product and create a consistent, dryable version with our in-house formulation ability.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06F479-D23F-4B5A-8804-CCD6E7DADA75}"/>
              </a:ext>
            </a:extLst>
          </p:cNvPr>
          <p:cNvSpPr txBox="1"/>
          <p:nvPr/>
        </p:nvSpPr>
        <p:spPr>
          <a:xfrm>
            <a:off x="8591139" y="3609280"/>
            <a:ext cx="286153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02 </a:t>
            </a:r>
            <a:r>
              <a: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/ Pilot Trials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97A263-3351-406D-914D-B833A79C3F9A}"/>
              </a:ext>
            </a:extLst>
          </p:cNvPr>
          <p:cNvSpPr/>
          <p:nvPr/>
        </p:nvSpPr>
        <p:spPr>
          <a:xfrm>
            <a:off x="8591140" y="4433071"/>
            <a:ext cx="2861533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PCS can help prove your product at a pilot scale using our in-house, 50 pound-per-hour evaporative rate Pulse dryer.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8DC4AC-BA35-4FC5-8BAE-03561AB18A07}"/>
              </a:ext>
            </a:extLst>
          </p:cNvPr>
          <p:cNvGrpSpPr/>
          <p:nvPr/>
        </p:nvGrpSpPr>
        <p:grpSpPr>
          <a:xfrm>
            <a:off x="373526" y="6464072"/>
            <a:ext cx="3733598" cy="261610"/>
            <a:chOff x="242614" y="6328854"/>
            <a:chExt cx="3733598" cy="261610"/>
          </a:xfrm>
        </p:grpSpPr>
        <p:sp>
          <p:nvSpPr>
            <p:cNvPr id="31" name="Freeform 62">
              <a:extLst>
                <a:ext uri="{FF2B5EF4-FFF2-40B4-BE49-F238E27FC236}">
                  <a16:creationId xmlns:a16="http://schemas.microsoft.com/office/drawing/2014/main" id="{EB63BA76-5DAA-4E7B-AB2C-A37D23C89C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/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C15421-3945-423B-A3C1-47B132352E36}"/>
                </a:ext>
              </a:extLst>
            </p:cNvPr>
            <p:cNvSpPr txBox="1"/>
            <p:nvPr/>
          </p:nvSpPr>
          <p:spPr>
            <a:xfrm>
              <a:off x="316236" y="6328854"/>
              <a:ext cx="36599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2019 |</a:t>
              </a:r>
              <a:r>
                <a:rPr lang="id-ID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PULSE Combustion Systems</a:t>
              </a:r>
              <a:endParaRPr lang="id-ID" sz="1100" b="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4E8757F-72DC-469B-AB49-EB4CEE0FA07C}"/>
              </a:ext>
            </a:extLst>
          </p:cNvPr>
          <p:cNvSpPr txBox="1"/>
          <p:nvPr/>
        </p:nvSpPr>
        <p:spPr>
          <a:xfrm>
            <a:off x="609600" y="1836211"/>
            <a:ext cx="3659976" cy="152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b="1" dirty="0">
                <a:solidFill>
                  <a:schemeClr val="bg1"/>
                </a:solidFill>
                <a:latin typeface="Roboto"/>
              </a:rPr>
              <a:t>SERVICES WE OFFER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08CD11-D92B-4135-811C-0065A0E86D6A}"/>
              </a:ext>
            </a:extLst>
          </p:cNvPr>
          <p:cNvSpPr/>
          <p:nvPr/>
        </p:nvSpPr>
        <p:spPr>
          <a:xfrm>
            <a:off x="701652" y="3558505"/>
            <a:ext cx="3270741" cy="349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 can PCS do for you?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6BD7C5-4814-46F8-A4C1-874FF0771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6" y="295931"/>
            <a:ext cx="1332254" cy="3397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FF2006-E951-C54B-994C-2C510342B62F}"/>
              </a:ext>
            </a:extLst>
          </p:cNvPr>
          <p:cNvSpPr txBox="1"/>
          <p:nvPr/>
        </p:nvSpPr>
        <p:spPr>
          <a:xfrm>
            <a:off x="8628815" y="5250391"/>
            <a:ext cx="286153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04 </a:t>
            </a:r>
            <a:r>
              <a: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/ 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Custom Dryer Fabrication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BEBEBB-ECFE-D44B-BC04-4584D76F1AA6}"/>
              </a:ext>
            </a:extLst>
          </p:cNvPr>
          <p:cNvSpPr txBox="1"/>
          <p:nvPr/>
        </p:nvSpPr>
        <p:spPr>
          <a:xfrm>
            <a:off x="5359944" y="5250391"/>
            <a:ext cx="286153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03 </a:t>
            </a:r>
            <a:r>
              <a: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/ Tolling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96AB06-0194-2F4B-BD7F-E0EB9D908547}"/>
              </a:ext>
            </a:extLst>
          </p:cNvPr>
          <p:cNvSpPr/>
          <p:nvPr/>
        </p:nvSpPr>
        <p:spPr>
          <a:xfrm>
            <a:off x="5297422" y="6012874"/>
            <a:ext cx="2861533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PCS can toll your product using our 500 pound-per-hour evaporative rate Pulse dryer.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825902-26D9-D047-A8DD-0A8EF279D8A9}"/>
              </a:ext>
            </a:extLst>
          </p:cNvPr>
          <p:cNvSpPr/>
          <p:nvPr/>
        </p:nvSpPr>
        <p:spPr>
          <a:xfrm>
            <a:off x="8628815" y="5989918"/>
            <a:ext cx="2861533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PCS can create a custom Pulse dryer for installation in your facility. A turnkey solution.</a:t>
            </a:r>
          </a:p>
        </p:txBody>
      </p:sp>
      <p:pic>
        <p:nvPicPr>
          <p:cNvPr id="25" name="Picture Placeholder 24" descr="A picture containing indoor, food, front, table&#10;&#10;Description automatically generated">
            <a:extLst>
              <a:ext uri="{FF2B5EF4-FFF2-40B4-BE49-F238E27FC236}">
                <a16:creationId xmlns:a16="http://schemas.microsoft.com/office/drawing/2014/main" id="{944724D1-81CB-5C4C-B8E9-F9C22B7312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r="19375"/>
          <a:stretch>
            <a:fillRect/>
          </a:stretch>
        </p:blipFill>
        <p:spPr>
          <a:xfrm>
            <a:off x="8591139" y="1"/>
            <a:ext cx="3600861" cy="3487737"/>
          </a:xfrm>
        </p:spPr>
      </p:pic>
      <p:pic>
        <p:nvPicPr>
          <p:cNvPr id="81" name="Picture Placeholder 80" descr="A large white building&#10;&#10;Description automatically generated">
            <a:extLst>
              <a:ext uri="{FF2B5EF4-FFF2-40B4-BE49-F238E27FC236}">
                <a16:creationId xmlns:a16="http://schemas.microsoft.com/office/drawing/2014/main" id="{E7636BED-3198-6B4F-BED6-CD8C6AA91B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" b="7691"/>
          <a:stretch>
            <a:fillRect/>
          </a:stretch>
        </p:blipFill>
        <p:spPr>
          <a:xfrm>
            <a:off x="4990282" y="1"/>
            <a:ext cx="3563185" cy="3487737"/>
          </a:xfrm>
        </p:spPr>
      </p:pic>
    </p:spTree>
    <p:extLst>
      <p:ext uri="{BB962C8B-B14F-4D97-AF65-F5344CB8AC3E}">
        <p14:creationId xmlns:p14="http://schemas.microsoft.com/office/powerpoint/2010/main" val="159233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7E9FACF-7F88-4313-95A1-2B485383AD63}"/>
              </a:ext>
            </a:extLst>
          </p:cNvPr>
          <p:cNvGrpSpPr/>
          <p:nvPr/>
        </p:nvGrpSpPr>
        <p:grpSpPr>
          <a:xfrm>
            <a:off x="373526" y="6464072"/>
            <a:ext cx="3733598" cy="261610"/>
            <a:chOff x="242614" y="6328854"/>
            <a:chExt cx="3733598" cy="261610"/>
          </a:xfrm>
        </p:grpSpPr>
        <p:sp>
          <p:nvSpPr>
            <p:cNvPr id="43" name="Freeform 62">
              <a:extLst>
                <a:ext uri="{FF2B5EF4-FFF2-40B4-BE49-F238E27FC236}">
                  <a16:creationId xmlns:a16="http://schemas.microsoft.com/office/drawing/2014/main" id="{DA0C11F3-B785-4842-9149-30DF13646F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/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E98E60F-1593-4793-8834-4CE3F5566EBF}"/>
                </a:ext>
              </a:extLst>
            </p:cNvPr>
            <p:cNvSpPr txBox="1"/>
            <p:nvPr/>
          </p:nvSpPr>
          <p:spPr>
            <a:xfrm>
              <a:off x="316236" y="6328854"/>
              <a:ext cx="36599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2019 |</a:t>
              </a:r>
              <a:r>
                <a:rPr lang="id-ID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PULSE Combustion Systems</a:t>
              </a:r>
              <a:endParaRPr lang="id-ID" sz="1100" b="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DB62079-D7F2-4263-BE38-0F19EA59C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6" y="295931"/>
            <a:ext cx="1332254" cy="339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CDB824-2909-A44E-801A-11319F4B1FA2}"/>
              </a:ext>
            </a:extLst>
          </p:cNvPr>
          <p:cNvSpPr txBox="1"/>
          <p:nvPr/>
        </p:nvSpPr>
        <p:spPr>
          <a:xfrm>
            <a:off x="264819" y="1211939"/>
            <a:ext cx="2405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Roboto"/>
              </a:rPr>
              <a:t>OUR DRYERS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F4C9E-A5C4-1D44-A854-79A4893112D7}"/>
              </a:ext>
            </a:extLst>
          </p:cNvPr>
          <p:cNvSpPr txBox="1"/>
          <p:nvPr/>
        </p:nvSpPr>
        <p:spPr>
          <a:xfrm>
            <a:off x="109221" y="2763023"/>
            <a:ext cx="27959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PCS has installed two Pulse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Dryers on site dedicated for 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client use</a:t>
            </a:r>
          </a:p>
          <a:p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1B3112-B1E9-CD4A-A432-F431DB12E567}"/>
              </a:ext>
            </a:extLst>
          </p:cNvPr>
          <p:cNvSpPr/>
          <p:nvPr/>
        </p:nvSpPr>
        <p:spPr>
          <a:xfrm>
            <a:off x="4123430" y="301230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Poppins Light" panose="00000400000000000000" pitchFamily="2" charset="0"/>
              </a:rPr>
              <a:t>Pilot Dryer: P-50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8613AE-A63F-674D-9F1B-7C6914D8CE75}"/>
              </a:ext>
            </a:extLst>
          </p:cNvPr>
          <p:cNvSpPr/>
          <p:nvPr/>
        </p:nvSpPr>
        <p:spPr>
          <a:xfrm>
            <a:off x="8156020" y="301230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Poppins Light" panose="00000400000000000000" pitchFamily="2" charset="0"/>
              </a:rPr>
              <a:t>Production Dryer: P-500</a:t>
            </a:r>
          </a:p>
        </p:txBody>
      </p:sp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E4F2DEFD-D8C2-B946-A390-AA20CC133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10" y="656538"/>
            <a:ext cx="3674317" cy="5255776"/>
          </a:xfrm>
          <a:prstGeom prst="rect">
            <a:avLst/>
          </a:prstGeom>
        </p:spPr>
      </p:pic>
      <p:pic>
        <p:nvPicPr>
          <p:cNvPr id="7" name="Picture 6" descr="A picture containing indoor, table, sitting, kitchen&#10;&#10;Description automatically generated">
            <a:extLst>
              <a:ext uri="{FF2B5EF4-FFF2-40B4-BE49-F238E27FC236}">
                <a16:creationId xmlns:a16="http://schemas.microsoft.com/office/drawing/2014/main" id="{3642A66D-B99E-AD41-B668-ED864C0E9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21" y="656538"/>
            <a:ext cx="3674317" cy="52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04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lding robots in a car manufacturer factory Premium Photo">
            <a:extLst>
              <a:ext uri="{FF2B5EF4-FFF2-40B4-BE49-F238E27FC236}">
                <a16:creationId xmlns:a16="http://schemas.microsoft.com/office/drawing/2014/main" id="{886AF064-26F8-49A3-925D-1C0FE6969F1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4002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8CF75F0E-3F5A-4431-9DB8-0328BFBB6C65}"/>
              </a:ext>
            </a:extLst>
          </p:cNvPr>
          <p:cNvSpPr/>
          <p:nvPr/>
        </p:nvSpPr>
        <p:spPr>
          <a:xfrm>
            <a:off x="1" y="0"/>
            <a:ext cx="4002374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6E4D893-E550-45E0-8498-EB2DF63257A0}"/>
              </a:ext>
            </a:extLst>
          </p:cNvPr>
          <p:cNvSpPr txBox="1"/>
          <p:nvPr/>
        </p:nvSpPr>
        <p:spPr>
          <a:xfrm>
            <a:off x="7696134" y="1691212"/>
            <a:ext cx="449428" cy="31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D06E49C-0276-4F27-9CA3-A8B107E9CCA2}"/>
              </a:ext>
            </a:extLst>
          </p:cNvPr>
          <p:cNvSpPr txBox="1"/>
          <p:nvPr/>
        </p:nvSpPr>
        <p:spPr>
          <a:xfrm>
            <a:off x="7696134" y="2405488"/>
            <a:ext cx="449428" cy="31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4464830-B5C4-4189-8C9D-FD8F917FFE21}"/>
              </a:ext>
            </a:extLst>
          </p:cNvPr>
          <p:cNvSpPr txBox="1"/>
          <p:nvPr/>
        </p:nvSpPr>
        <p:spPr>
          <a:xfrm>
            <a:off x="7696134" y="3119764"/>
            <a:ext cx="449428" cy="31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8526576-9923-4572-BA4A-EF3AA0AD02B9}"/>
              </a:ext>
            </a:extLst>
          </p:cNvPr>
          <p:cNvSpPr txBox="1"/>
          <p:nvPr/>
        </p:nvSpPr>
        <p:spPr>
          <a:xfrm>
            <a:off x="7696134" y="3834040"/>
            <a:ext cx="449428" cy="31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3E16282-9D6C-43F8-A4D2-F2E84A3E17F3}"/>
              </a:ext>
            </a:extLst>
          </p:cNvPr>
          <p:cNvSpPr txBox="1"/>
          <p:nvPr/>
        </p:nvSpPr>
        <p:spPr>
          <a:xfrm>
            <a:off x="7696134" y="4548316"/>
            <a:ext cx="449428" cy="31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05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9D71326-AB0D-465C-83C7-A290113B388D}"/>
              </a:ext>
            </a:extLst>
          </p:cNvPr>
          <p:cNvSpPr txBox="1"/>
          <p:nvPr/>
        </p:nvSpPr>
        <p:spPr>
          <a:xfrm>
            <a:off x="7696134" y="5262592"/>
            <a:ext cx="449428" cy="31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06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DE4D6B7-3272-4D62-95C8-6D57620F78DC}"/>
              </a:ext>
            </a:extLst>
          </p:cNvPr>
          <p:cNvSpPr txBox="1"/>
          <p:nvPr/>
        </p:nvSpPr>
        <p:spPr>
          <a:xfrm>
            <a:off x="327251" y="2268398"/>
            <a:ext cx="3028550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Roboto"/>
                <a:cs typeface="Poppins Light" panose="00000400000000000000" pitchFamily="2" charset="0"/>
              </a:rPr>
              <a:t>Technology Overview</a:t>
            </a:r>
            <a:endParaRPr lang="id-ID" sz="4000" b="1" dirty="0">
              <a:solidFill>
                <a:schemeClr val="bg1"/>
              </a:solidFill>
              <a:latin typeface="Roboto"/>
              <a:cs typeface="Poppins Light" panose="000004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8EB17E-9781-4DC4-87E5-1C23247BDFEB}"/>
              </a:ext>
            </a:extLst>
          </p:cNvPr>
          <p:cNvSpPr txBox="1"/>
          <p:nvPr/>
        </p:nvSpPr>
        <p:spPr>
          <a:xfrm>
            <a:off x="373525" y="3842342"/>
            <a:ext cx="2641817" cy="31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Upcoming topics about our technology</a:t>
            </a:r>
            <a:endParaRPr lang="id-ID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4074110-53FA-4B4F-A241-038BA8B7136D}"/>
              </a:ext>
            </a:extLst>
          </p:cNvPr>
          <p:cNvGrpSpPr/>
          <p:nvPr/>
        </p:nvGrpSpPr>
        <p:grpSpPr>
          <a:xfrm>
            <a:off x="373526" y="6464072"/>
            <a:ext cx="3733598" cy="261610"/>
            <a:chOff x="242614" y="6328854"/>
            <a:chExt cx="3733598" cy="261610"/>
          </a:xfrm>
        </p:grpSpPr>
        <p:sp>
          <p:nvSpPr>
            <p:cNvPr id="80" name="Freeform 62">
              <a:extLst>
                <a:ext uri="{FF2B5EF4-FFF2-40B4-BE49-F238E27FC236}">
                  <a16:creationId xmlns:a16="http://schemas.microsoft.com/office/drawing/2014/main" id="{28C00919-B37B-4C32-90BF-AE423FCBFB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/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6517C30-8410-450B-B0E0-DA771201CB23}"/>
                </a:ext>
              </a:extLst>
            </p:cNvPr>
            <p:cNvSpPr txBox="1"/>
            <p:nvPr/>
          </p:nvSpPr>
          <p:spPr>
            <a:xfrm>
              <a:off x="316236" y="6328854"/>
              <a:ext cx="36599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2019 |</a:t>
              </a:r>
              <a:r>
                <a:rPr lang="id-ID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 b="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PULSE Combustion Systems</a:t>
              </a:r>
              <a:endParaRPr lang="id-ID" sz="1100" b="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0AFEC0FA-4C49-4072-9953-F1174ECD5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6" y="295931"/>
            <a:ext cx="1332254" cy="339725"/>
          </a:xfrm>
          <a:prstGeom prst="rect">
            <a:avLst/>
          </a:prstGeom>
        </p:spPr>
      </p:pic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8CB4CB3-AD8B-6344-8484-DA75FF2859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340" y="22706"/>
            <a:ext cx="8189624" cy="63627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68BA0C-68DA-8C4D-84C8-D327D1AEF599}"/>
              </a:ext>
            </a:extLst>
          </p:cNvPr>
          <p:cNvSpPr/>
          <p:nvPr/>
        </p:nvSpPr>
        <p:spPr>
          <a:xfrm>
            <a:off x="5402462" y="1848648"/>
            <a:ext cx="6096000" cy="3407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Video – Introduction to Pulse Atomization Drying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Atomizer Distinctives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Implications &amp; Advantages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Patents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Technical Info</a:t>
            </a:r>
          </a:p>
        </p:txBody>
      </p:sp>
    </p:spTree>
    <p:extLst>
      <p:ext uri="{BB962C8B-B14F-4D97-AF65-F5344CB8AC3E}">
        <p14:creationId xmlns:p14="http://schemas.microsoft.com/office/powerpoint/2010/main" val="241580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34344A-C800-2349-9941-021924FA91E4}"/>
              </a:ext>
            </a:extLst>
          </p:cNvPr>
          <p:cNvSpPr/>
          <p:nvPr/>
        </p:nvSpPr>
        <p:spPr>
          <a:xfrm>
            <a:off x="2516590" y="868428"/>
            <a:ext cx="7158819" cy="561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cs typeface="Segoe UI Light" panose="020B0502040204020203" pitchFamily="34" charset="0"/>
              </a:rPr>
              <a:t>Introduction to Pulse Atomization Drying</a:t>
            </a:r>
          </a:p>
        </p:txBody>
      </p:sp>
      <p:pic>
        <p:nvPicPr>
          <p:cNvPr id="4" name="Online Media 3" descr="Introduction to Pulse Atomization Drying">
            <a:hlinkClick r:id="" action="ppaction://media"/>
            <a:extLst>
              <a:ext uri="{FF2B5EF4-FFF2-40B4-BE49-F238E27FC236}">
                <a16:creationId xmlns:a16="http://schemas.microsoft.com/office/drawing/2014/main" id="{9CC5F6C6-1B20-9442-A48B-C0BF836D270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51415" y="1714238"/>
            <a:ext cx="7089168" cy="398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4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 descr="A picture containing building, train&#10;&#10;Description automatically generated">
            <a:extLst>
              <a:ext uri="{FF2B5EF4-FFF2-40B4-BE49-F238E27FC236}">
                <a16:creationId xmlns:a16="http://schemas.microsoft.com/office/drawing/2014/main" id="{E9F29D3F-0A50-424C-A795-6C309EEC14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6" b="31166"/>
          <a:stretch>
            <a:fillRect/>
          </a:stretch>
        </p:blipFill>
        <p:spPr>
          <a:xfrm>
            <a:off x="0" y="0"/>
            <a:ext cx="12192000" cy="2366429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9B82CB0-CBAD-466F-B47B-0F09DE21C5F5}"/>
              </a:ext>
            </a:extLst>
          </p:cNvPr>
          <p:cNvSpPr/>
          <p:nvPr/>
        </p:nvSpPr>
        <p:spPr>
          <a:xfrm flipH="1">
            <a:off x="0" y="0"/>
            <a:ext cx="12191999" cy="2366429"/>
          </a:xfrm>
          <a:prstGeom prst="rect">
            <a:avLst/>
          </a:prstGeom>
          <a:gradFill flip="none" rotWithShape="1">
            <a:gsLst>
              <a:gs pos="0">
                <a:srgbClr val="080220">
                  <a:alpha val="30000"/>
                </a:srgbClr>
              </a:gs>
              <a:gs pos="65400">
                <a:srgbClr val="080220">
                  <a:alpha val="50000"/>
                </a:srgbClr>
              </a:gs>
              <a:gs pos="100000">
                <a:srgbClr val="080220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1C342C-70A0-4A74-8419-8F2D6F90EF1E}"/>
              </a:ext>
            </a:extLst>
          </p:cNvPr>
          <p:cNvSpPr txBox="1"/>
          <p:nvPr/>
        </p:nvSpPr>
        <p:spPr>
          <a:xfrm>
            <a:off x="2346474" y="493159"/>
            <a:ext cx="7499043" cy="187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Roboto"/>
              </a:rPr>
              <a:t>Major Distinction From Conventional Spray Drying is Atomization Process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EBEB03C-87B4-45B8-9CD8-C5AE11BE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6" y="295931"/>
            <a:ext cx="1332254" cy="339725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EB5C21B3-AD01-A443-A650-04CD24E77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01223"/>
              </p:ext>
            </p:extLst>
          </p:nvPr>
        </p:nvGraphicFramePr>
        <p:xfrm>
          <a:off x="2706624" y="2402858"/>
          <a:ext cx="7024462" cy="4346763"/>
        </p:xfrm>
        <a:graphic>
          <a:graphicData uri="http://schemas.openxmlformats.org/drawingml/2006/table">
            <a:tbl>
              <a:tblPr/>
              <a:tblGrid>
                <a:gridCol w="2218559">
                  <a:extLst>
                    <a:ext uri="{9D8B030D-6E8A-4147-A177-3AD203B41FA5}">
                      <a16:colId xmlns:a16="http://schemas.microsoft.com/office/drawing/2014/main" val="257354884"/>
                    </a:ext>
                  </a:extLst>
                </a:gridCol>
                <a:gridCol w="2587344">
                  <a:extLst>
                    <a:ext uri="{9D8B030D-6E8A-4147-A177-3AD203B41FA5}">
                      <a16:colId xmlns:a16="http://schemas.microsoft.com/office/drawing/2014/main" val="2548194928"/>
                    </a:ext>
                  </a:extLst>
                </a:gridCol>
                <a:gridCol w="2218559">
                  <a:extLst>
                    <a:ext uri="{9D8B030D-6E8A-4147-A177-3AD203B41FA5}">
                      <a16:colId xmlns:a16="http://schemas.microsoft.com/office/drawing/2014/main" val="1182255224"/>
                    </a:ext>
                  </a:extLst>
                </a:gridCol>
              </a:tblGrid>
              <a:tr h="727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Medium" pitchFamily="34" charset="0"/>
                      </a:endParaRP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Conventional Spray Dryer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PCS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Pulse Dryer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215382"/>
                  </a:ext>
                </a:extLst>
              </a:tr>
              <a:tr h="406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Feed Pressure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High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Very Low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1415"/>
                  </a:ext>
                </a:extLst>
              </a:tr>
              <a:tr h="406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Feed Viscosity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Low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Low to Very High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721566"/>
                  </a:ext>
                </a:extLst>
              </a:tr>
              <a:tr h="669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Type of Atomization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Mechanical Shear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Gas Dynamic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134832"/>
                  </a:ext>
                </a:extLst>
              </a:tr>
              <a:tr h="669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Delta T (Typical)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200F – 400F (?)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400F – 700F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256521"/>
                  </a:ext>
                </a:extLst>
              </a:tr>
              <a:tr h="378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Drying Time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30 sec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0.5 sec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683018"/>
                  </a:ext>
                </a:extLst>
              </a:tr>
              <a:tr h="960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Drying Source &amp; Atomization Source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Separate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Medium" pitchFamily="34" charset="0"/>
                        </a:rPr>
                        <a:t>Co-located</a:t>
                      </a:r>
                    </a:p>
                  </a:txBody>
                  <a:tcPr anchor="ctr" horzOverflow="overflow">
                    <a:lnL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324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8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ULS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E212A"/>
      </a:accent1>
      <a:accent2>
        <a:srgbClr val="FFC000"/>
      </a:accent2>
      <a:accent3>
        <a:srgbClr val="4E0000"/>
      </a:accent3>
      <a:accent4>
        <a:srgbClr val="FF9080"/>
      </a:accent4>
      <a:accent5>
        <a:srgbClr val="262626"/>
      </a:accent5>
      <a:accent6>
        <a:srgbClr val="59595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750</Words>
  <Application>Microsoft Macintosh PowerPoint</Application>
  <PresentationFormat>Widescreen</PresentationFormat>
  <Paragraphs>160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Exo Light</vt:lpstr>
      <vt:lpstr>Futura Medium</vt:lpstr>
      <vt:lpstr>HelveticaNeue light</vt:lpstr>
      <vt:lpstr>Open Sans</vt:lpstr>
      <vt:lpstr>Open Sans Light</vt:lpstr>
      <vt:lpstr>Roboto</vt:lpstr>
      <vt:lpstr>Times New Roman</vt:lpstr>
      <vt:lpstr>Visuelt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Asyiaap</dc:creator>
  <cp:lastModifiedBy>Brian Rehkopf</cp:lastModifiedBy>
  <cp:revision>205</cp:revision>
  <dcterms:created xsi:type="dcterms:W3CDTF">2019-05-17T02:54:38Z</dcterms:created>
  <dcterms:modified xsi:type="dcterms:W3CDTF">2021-08-20T15:05:31Z</dcterms:modified>
</cp:coreProperties>
</file>